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7" r:id="rId2"/>
  </p:sldMasterIdLst>
  <p:notesMasterIdLst>
    <p:notesMasterId r:id="rId47"/>
  </p:notesMasterIdLst>
  <p:sldIdLst>
    <p:sldId id="256" r:id="rId3"/>
    <p:sldId id="257" r:id="rId4"/>
    <p:sldId id="312" r:id="rId5"/>
    <p:sldId id="424" r:id="rId6"/>
    <p:sldId id="425" r:id="rId7"/>
    <p:sldId id="431" r:id="rId8"/>
    <p:sldId id="258" r:id="rId9"/>
    <p:sldId id="426" r:id="rId10"/>
    <p:sldId id="427" r:id="rId11"/>
    <p:sldId id="314" r:id="rId12"/>
    <p:sldId id="329" r:id="rId13"/>
    <p:sldId id="331" r:id="rId14"/>
    <p:sldId id="332" r:id="rId15"/>
    <p:sldId id="392" r:id="rId16"/>
    <p:sldId id="430" r:id="rId17"/>
    <p:sldId id="429" r:id="rId18"/>
    <p:sldId id="428" r:id="rId19"/>
    <p:sldId id="395" r:id="rId20"/>
    <p:sldId id="396" r:id="rId21"/>
    <p:sldId id="397" r:id="rId22"/>
    <p:sldId id="398" r:id="rId23"/>
    <p:sldId id="399" r:id="rId24"/>
    <p:sldId id="405" r:id="rId25"/>
    <p:sldId id="400" r:id="rId26"/>
    <p:sldId id="401" r:id="rId27"/>
    <p:sldId id="402" r:id="rId28"/>
    <p:sldId id="403" r:id="rId29"/>
    <p:sldId id="404" r:id="rId30"/>
    <p:sldId id="406" r:id="rId31"/>
    <p:sldId id="407" r:id="rId32"/>
    <p:sldId id="409" r:id="rId33"/>
    <p:sldId id="414" r:id="rId34"/>
    <p:sldId id="410" r:id="rId35"/>
    <p:sldId id="412" r:id="rId36"/>
    <p:sldId id="413" r:id="rId37"/>
    <p:sldId id="415" r:id="rId38"/>
    <p:sldId id="416" r:id="rId39"/>
    <p:sldId id="418" r:id="rId40"/>
    <p:sldId id="423" r:id="rId41"/>
    <p:sldId id="419" r:id="rId42"/>
    <p:sldId id="420" r:id="rId43"/>
    <p:sldId id="421" r:id="rId44"/>
    <p:sldId id="422"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0BFEB-B8DC-4470-A94E-03A1AE9D350F}" type="datetimeFigureOut">
              <a:rPr lang="en-US" smtClean="0"/>
              <a:t>2/13/2021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7E94-23BF-40E6-9EF8-E422DCD5CF51}" type="slidenum">
              <a:rPr lang="en-US" smtClean="0"/>
              <a:t>‹#›</a:t>
            </a:fld>
            <a:endParaRPr lang="en-US" dirty="0"/>
          </a:p>
        </p:txBody>
      </p:sp>
    </p:spTree>
    <p:extLst>
      <p:ext uri="{BB962C8B-B14F-4D97-AF65-F5344CB8AC3E}">
        <p14:creationId xmlns:p14="http://schemas.microsoft.com/office/powerpoint/2010/main" val="272537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7E94-23BF-40E6-9EF8-E422DCD5CF51}" type="slidenum">
              <a:rPr lang="en-US" smtClean="0"/>
              <a:t>1</a:t>
            </a:fld>
            <a:endParaRPr lang="en-US" dirty="0"/>
          </a:p>
        </p:txBody>
      </p:sp>
    </p:spTree>
    <p:extLst>
      <p:ext uri="{BB962C8B-B14F-4D97-AF65-F5344CB8AC3E}">
        <p14:creationId xmlns:p14="http://schemas.microsoft.com/office/powerpoint/2010/main" val="235173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4A8A-B7FE-425B-B134-9C0D95D700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A9A3857-2063-4FF2-9D63-541337207C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01CE98-F7F0-4A18-8EAE-88177C712BC0}"/>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5" name="Footer Placeholder 4">
            <a:extLst>
              <a:ext uri="{FF2B5EF4-FFF2-40B4-BE49-F238E27FC236}">
                <a16:creationId xmlns:a16="http://schemas.microsoft.com/office/drawing/2014/main" id="{542B34CB-90E8-41A3-ABE0-FC710EB6614C}"/>
              </a:ext>
            </a:extLst>
          </p:cNvPr>
          <p:cNvSpPr>
            <a:spLocks noGrp="1"/>
          </p:cNvSpPr>
          <p:nvPr>
            <p:ph type="ftr" sz="quarter" idx="11"/>
          </p:nvPr>
        </p:nvSpPr>
        <p:spPr/>
        <p:txBody>
          <a:bodyPr/>
          <a:lstStyle/>
          <a:p>
            <a:r>
              <a:rPr lang="en-US" dirty="0"/>
              <a:t>  </a:t>
            </a:r>
            <a:r>
              <a:rPr lang="en-US" sz="1400" dirty="0"/>
              <a:t>G|R|L|</a:t>
            </a:r>
            <a:r>
              <a:rPr lang="en-US" sz="1400" dirty="0">
                <a:solidFill>
                  <a:srgbClr val="FF0000"/>
                </a:solidFill>
              </a:rPr>
              <a:t>A  							         </a:t>
            </a:r>
            <a:r>
              <a:rPr lang="en-US" sz="1400" dirty="0"/>
              <a:t>7 December, 2020</a:t>
            </a:r>
          </a:p>
          <a:p>
            <a:endParaRPr lang="en-US" dirty="0"/>
          </a:p>
        </p:txBody>
      </p:sp>
      <p:sp>
        <p:nvSpPr>
          <p:cNvPr id="6" name="Slide Number Placeholder 5">
            <a:extLst>
              <a:ext uri="{FF2B5EF4-FFF2-40B4-BE49-F238E27FC236}">
                <a16:creationId xmlns:a16="http://schemas.microsoft.com/office/drawing/2014/main" id="{67266C6E-525D-45D9-8726-32256325E92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ooter Placeholder 4">
            <a:extLst>
              <a:ext uri="{FF2B5EF4-FFF2-40B4-BE49-F238E27FC236}">
                <a16:creationId xmlns:a16="http://schemas.microsoft.com/office/drawing/2014/main" id="{EF8723E2-3E21-4EB3-8F59-728AABE21E20}"/>
              </a:ext>
            </a:extLst>
          </p:cNvPr>
          <p:cNvSpPr txBox="1">
            <a:spLocks/>
          </p:cNvSpPr>
          <p:nvPr userDrawn="1"/>
        </p:nvSpPr>
        <p:spPr>
          <a:xfrm>
            <a:off x="2231113" y="0"/>
            <a:ext cx="7372350" cy="112712"/>
          </a:xfrm>
          <a:prstGeom prst="rect">
            <a:avLst/>
          </a:prstGeom>
        </p:spPr>
        <p:txBody>
          <a:bodyPr tIns="914400" bIns="45720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Deerfield, MA Facilities Condition Assessment of Town Buildings</a:t>
            </a:r>
            <a:endParaRPr lang="en-US" dirty="0"/>
          </a:p>
        </p:txBody>
      </p:sp>
    </p:spTree>
    <p:extLst>
      <p:ext uri="{BB962C8B-B14F-4D97-AF65-F5344CB8AC3E}">
        <p14:creationId xmlns:p14="http://schemas.microsoft.com/office/powerpoint/2010/main" val="390950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B4A9-EC44-44F1-B6B8-FF8075C21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07B254-69A9-46D3-A4A8-EDACD9A5E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C6301-4488-4E8D-9F89-ADE6B4163E5E}"/>
              </a:ext>
            </a:extLst>
          </p:cNvPr>
          <p:cNvSpPr>
            <a:spLocks noGrp="1"/>
          </p:cNvSpPr>
          <p:nvPr>
            <p:ph type="dt" sz="half" idx="10"/>
          </p:nvPr>
        </p:nvSpPr>
        <p:spPr/>
        <p:txBody>
          <a:bodyPr/>
          <a:lstStyle/>
          <a:p>
            <a:r>
              <a:rPr lang="en-US"/>
              <a:t>April 25, 2017</a:t>
            </a:r>
            <a:endParaRPr lang="en-US" dirty="0"/>
          </a:p>
        </p:txBody>
      </p:sp>
      <p:sp>
        <p:nvSpPr>
          <p:cNvPr id="5" name="Footer Placeholder 4">
            <a:extLst>
              <a:ext uri="{FF2B5EF4-FFF2-40B4-BE49-F238E27FC236}">
                <a16:creationId xmlns:a16="http://schemas.microsoft.com/office/drawing/2014/main" id="{A77E26EC-9020-45D5-B1CF-C4F978AA1DB5}"/>
              </a:ext>
            </a:extLst>
          </p:cNvPr>
          <p:cNvSpPr>
            <a:spLocks noGrp="1"/>
          </p:cNvSpPr>
          <p:nvPr>
            <p:ph type="ftr" sz="quarter" idx="11"/>
          </p:nvPr>
        </p:nvSpPr>
        <p:spPr/>
        <p:txBody>
          <a:bodyPr/>
          <a:lstStyle/>
          <a:p>
            <a:r>
              <a:rPr lang="en-US"/>
              <a:t>  G|R|L|A </a:t>
            </a:r>
            <a:endParaRPr lang="en-US" dirty="0"/>
          </a:p>
        </p:txBody>
      </p:sp>
      <p:sp>
        <p:nvSpPr>
          <p:cNvPr id="6" name="Slide Number Placeholder 5">
            <a:extLst>
              <a:ext uri="{FF2B5EF4-FFF2-40B4-BE49-F238E27FC236}">
                <a16:creationId xmlns:a16="http://schemas.microsoft.com/office/drawing/2014/main" id="{1A7B6FE7-CB8F-4680-9D16-41AC3B6FB350}"/>
              </a:ext>
            </a:extLst>
          </p:cNvPr>
          <p:cNvSpPr>
            <a:spLocks noGrp="1"/>
          </p:cNvSpPr>
          <p:nvPr>
            <p:ph type="sldNum" sz="quarter" idx="12"/>
          </p:nvPr>
        </p:nvSpPr>
        <p:spPr/>
        <p:txBody>
          <a:bodyPr/>
          <a:lstStyle/>
          <a:p>
            <a:fld id="{93EA1631-0940-478B-81EF-072CB8103AB5}" type="slidenum">
              <a:rPr lang="en-US" smtClean="0"/>
              <a:t>‹#›</a:t>
            </a:fld>
            <a:endParaRPr lang="en-US" dirty="0"/>
          </a:p>
        </p:txBody>
      </p:sp>
    </p:spTree>
    <p:extLst>
      <p:ext uri="{BB962C8B-B14F-4D97-AF65-F5344CB8AC3E}">
        <p14:creationId xmlns:p14="http://schemas.microsoft.com/office/powerpoint/2010/main" val="29449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239E8-7536-4783-A843-8C254CA631A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7AEAFE-3556-4098-8F24-794D7A51C7B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5C4C4-4AFA-41ED-9CF4-F2A6B43E814B}"/>
              </a:ext>
            </a:extLst>
          </p:cNvPr>
          <p:cNvSpPr>
            <a:spLocks noGrp="1"/>
          </p:cNvSpPr>
          <p:nvPr>
            <p:ph type="dt" sz="half" idx="10"/>
          </p:nvPr>
        </p:nvSpPr>
        <p:spPr/>
        <p:txBody>
          <a:bodyPr/>
          <a:lstStyle/>
          <a:p>
            <a:r>
              <a:rPr lang="en-US"/>
              <a:t>April 25, 2017</a:t>
            </a:r>
            <a:endParaRPr lang="en-US" dirty="0"/>
          </a:p>
        </p:txBody>
      </p:sp>
      <p:sp>
        <p:nvSpPr>
          <p:cNvPr id="5" name="Footer Placeholder 4">
            <a:extLst>
              <a:ext uri="{FF2B5EF4-FFF2-40B4-BE49-F238E27FC236}">
                <a16:creationId xmlns:a16="http://schemas.microsoft.com/office/drawing/2014/main" id="{EAD45AE2-BA88-4D8D-950F-54E743449659}"/>
              </a:ext>
            </a:extLst>
          </p:cNvPr>
          <p:cNvSpPr>
            <a:spLocks noGrp="1"/>
          </p:cNvSpPr>
          <p:nvPr>
            <p:ph type="ftr" sz="quarter" idx="11"/>
          </p:nvPr>
        </p:nvSpPr>
        <p:spPr/>
        <p:txBody>
          <a:bodyPr/>
          <a:lstStyle/>
          <a:p>
            <a:r>
              <a:rPr lang="en-US"/>
              <a:t>  G|R|L|A </a:t>
            </a:r>
            <a:endParaRPr lang="en-US" dirty="0"/>
          </a:p>
        </p:txBody>
      </p:sp>
      <p:sp>
        <p:nvSpPr>
          <p:cNvPr id="6" name="Slide Number Placeholder 5">
            <a:extLst>
              <a:ext uri="{FF2B5EF4-FFF2-40B4-BE49-F238E27FC236}">
                <a16:creationId xmlns:a16="http://schemas.microsoft.com/office/drawing/2014/main" id="{F2E628B5-A0B6-4FFB-97B3-A5346ABCBF12}"/>
              </a:ext>
            </a:extLst>
          </p:cNvPr>
          <p:cNvSpPr>
            <a:spLocks noGrp="1"/>
          </p:cNvSpPr>
          <p:nvPr>
            <p:ph type="sldNum" sz="quarter" idx="12"/>
          </p:nvPr>
        </p:nvSpPr>
        <p:spPr/>
        <p:txBody>
          <a:bodyPr/>
          <a:lstStyle/>
          <a:p>
            <a:fld id="{93EA1631-0940-478B-81EF-072CB8103AB5}" type="slidenum">
              <a:rPr lang="en-US" smtClean="0"/>
              <a:t>‹#›</a:t>
            </a:fld>
            <a:endParaRPr lang="en-US" dirty="0"/>
          </a:p>
        </p:txBody>
      </p:sp>
    </p:spTree>
    <p:extLst>
      <p:ext uri="{BB962C8B-B14F-4D97-AF65-F5344CB8AC3E}">
        <p14:creationId xmlns:p14="http://schemas.microsoft.com/office/powerpoint/2010/main" val="25566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85082" y="6275840"/>
            <a:ext cx="8273117"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  							         </a:t>
            </a:r>
            <a:r>
              <a:rPr lang="en-US" sz="1400" dirty="0"/>
              <a:t>7 December, 2020</a:t>
            </a:r>
          </a:p>
          <a:p>
            <a:endParaRPr lang="en-US" dirty="0"/>
          </a:p>
        </p:txBody>
      </p:sp>
      <p:sp>
        <p:nvSpPr>
          <p:cNvPr id="7" name="Footer Placeholder 4"/>
          <p:cNvSpPr txBox="1">
            <a:spLocks/>
          </p:cNvSpPr>
          <p:nvPr userDrawn="1"/>
        </p:nvSpPr>
        <p:spPr>
          <a:xfrm>
            <a:off x="177218" y="-145521"/>
            <a:ext cx="5577629" cy="499685"/>
          </a:xfrm>
          <a:prstGeom prst="rect">
            <a:avLst/>
          </a:prstGeom>
        </p:spPr>
        <p:txBody>
          <a:bodyPr tIns="914400" bIns="45720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Facilities Condition Assessment of Town Buildings</a:t>
            </a:r>
            <a:r>
              <a:rPr lang="en-US" sz="1400" baseline="0" dirty="0"/>
              <a:t>- </a:t>
            </a:r>
            <a:r>
              <a:rPr lang="en-US" sz="1400" dirty="0"/>
              <a:t> Deerfield,</a:t>
            </a:r>
            <a:r>
              <a:rPr lang="en-US" sz="1400" baseline="0" dirty="0"/>
              <a:t> MA</a:t>
            </a:r>
          </a:p>
          <a:p>
            <a:r>
              <a:rPr lang="en-US" sz="1400" baseline="0" dirty="0">
                <a:solidFill>
                  <a:schemeClr val="tx1"/>
                </a:solidFill>
              </a:rPr>
              <a:t> </a:t>
            </a:r>
            <a:endParaRPr lang="en-US" dirty="0"/>
          </a:p>
        </p:txBody>
      </p:sp>
    </p:spTree>
    <p:extLst>
      <p:ext uri="{BB962C8B-B14F-4D97-AF65-F5344CB8AC3E}">
        <p14:creationId xmlns:p14="http://schemas.microsoft.com/office/powerpoint/2010/main" val="310569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86600" y="6275841"/>
            <a:ext cx="2057400" cy="365125"/>
          </a:xfrm>
          <a:prstGeom prst="rect">
            <a:avLst/>
          </a:prstGeom>
        </p:spPr>
        <p:txBody>
          <a:bodyPr tIns="457200" bIns="457200" anchor="t" anchorCtr="0"/>
          <a:lstStyle>
            <a:lvl1pPr>
              <a:defRPr sz="1400" baseline="0"/>
            </a:lvl1pPr>
          </a:lstStyle>
          <a:p>
            <a:r>
              <a:rPr lang="en-US" dirty="0"/>
              <a:t>April 25, 2017</a:t>
            </a:r>
          </a:p>
        </p:txBody>
      </p:sp>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Tree>
    <p:extLst>
      <p:ext uri="{BB962C8B-B14F-4D97-AF65-F5344CB8AC3E}">
        <p14:creationId xmlns:p14="http://schemas.microsoft.com/office/powerpoint/2010/main" val="21077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dirty="0"/>
              <a:t>April 25, 2017</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G|R|L|A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EA1631-0940-478B-81EF-072CB8103AB5}" type="slidenum">
              <a:rPr lang="en-US" smtClean="0"/>
              <a:t>‹#›</a:t>
            </a:fld>
            <a:endParaRPr lang="en-US" dirty="0"/>
          </a:p>
        </p:txBody>
      </p:sp>
    </p:spTree>
    <p:extLst>
      <p:ext uri="{BB962C8B-B14F-4D97-AF65-F5344CB8AC3E}">
        <p14:creationId xmlns:p14="http://schemas.microsoft.com/office/powerpoint/2010/main" val="900256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April 25, 2017</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G|R|L|A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EA1631-0940-478B-81EF-072CB8103AB5}" type="slidenum">
              <a:rPr lang="en-US" smtClean="0"/>
              <a:t>‹#›</a:t>
            </a:fld>
            <a:endParaRPr lang="en-US" dirty="0"/>
          </a:p>
        </p:txBody>
      </p:sp>
    </p:spTree>
    <p:extLst>
      <p:ext uri="{BB962C8B-B14F-4D97-AF65-F5344CB8AC3E}">
        <p14:creationId xmlns:p14="http://schemas.microsoft.com/office/powerpoint/2010/main" val="163212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April 25, 2017</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G|R|L|A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EA1631-0940-478B-81EF-072CB8103AB5}" type="slidenum">
              <a:rPr lang="en-US" smtClean="0"/>
              <a:t>‹#›</a:t>
            </a:fld>
            <a:endParaRPr lang="en-US" dirty="0"/>
          </a:p>
        </p:txBody>
      </p:sp>
    </p:spTree>
    <p:extLst>
      <p:ext uri="{BB962C8B-B14F-4D97-AF65-F5344CB8AC3E}">
        <p14:creationId xmlns:p14="http://schemas.microsoft.com/office/powerpoint/2010/main" val="72308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D515-600D-4715-B7BF-FD6CCA9D3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8B080-67B5-4DD1-AE1F-76FFF4F37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7A038-7010-4821-A9C8-F121AB82117B}"/>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5" name="Footer Placeholder 4">
            <a:extLst>
              <a:ext uri="{FF2B5EF4-FFF2-40B4-BE49-F238E27FC236}">
                <a16:creationId xmlns:a16="http://schemas.microsoft.com/office/drawing/2014/main" id="{E41D4D28-3800-45D5-94EC-C8D2A28C71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9FAD0A-7AB5-438B-A675-99B40C9AB2B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217749"/>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3415-46DC-4E97-B419-59064DDD10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685E1B6-EFC4-44E1-9BCD-3AEB5BE762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550B4-84CE-4CC4-9BE7-21F378433E10}"/>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5" name="Footer Placeholder 4">
            <a:extLst>
              <a:ext uri="{FF2B5EF4-FFF2-40B4-BE49-F238E27FC236}">
                <a16:creationId xmlns:a16="http://schemas.microsoft.com/office/drawing/2014/main" id="{9AC7B038-77AD-41E2-8866-7EEBE5E325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ED4F4-32AA-406C-979D-CA525468836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412537"/>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99A8-AC25-4B4B-9EDE-39E2CF092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86992-4C2D-42F7-BA7D-EA854AD6B41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289623-2FC9-4F7F-9872-57AE98F5E5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17BBF-3ACE-4AA3-9B6D-F1ECAD070B7C}"/>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6" name="Footer Placeholder 5">
            <a:extLst>
              <a:ext uri="{FF2B5EF4-FFF2-40B4-BE49-F238E27FC236}">
                <a16:creationId xmlns:a16="http://schemas.microsoft.com/office/drawing/2014/main" id="{A3324FEF-599B-405A-BD1A-C386EEF92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4AE32-D500-4F07-9BD3-58A1F4A39CA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082507"/>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35A4-5507-4E96-9113-5FB10B0200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C04D9-E735-4939-B5EE-B3371FE8154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D5F9D-21B5-44CC-8031-CFE5595568C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C12485-ABA8-4BCA-8B59-F7B1C50E716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387D1-776E-4477-9458-B7FF1A17BF3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638E3-8753-40F1-8727-60927BEAB63C}"/>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8" name="Footer Placeholder 7">
            <a:extLst>
              <a:ext uri="{FF2B5EF4-FFF2-40B4-BE49-F238E27FC236}">
                <a16:creationId xmlns:a16="http://schemas.microsoft.com/office/drawing/2014/main" id="{241441F2-2A32-46B7-92E6-83CEDF02B0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CC14E0-69CA-4413-A037-15719758ABC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619909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BA5B-9D92-4361-8AB0-365BC132D8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970695-D535-4A7F-9B8B-B0FF036584B6}"/>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4" name="Footer Placeholder 3">
            <a:extLst>
              <a:ext uri="{FF2B5EF4-FFF2-40B4-BE49-F238E27FC236}">
                <a16:creationId xmlns:a16="http://schemas.microsoft.com/office/drawing/2014/main" id="{E5CBC40C-0BB8-4BEE-84FE-8DE1CFB8E1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7E3894-E436-4275-8DA3-4707F84EAA2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8514556"/>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A988F-D52C-469A-8E00-B9273538EEC0}"/>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3" name="Footer Placeholder 2">
            <a:extLst>
              <a:ext uri="{FF2B5EF4-FFF2-40B4-BE49-F238E27FC236}">
                <a16:creationId xmlns:a16="http://schemas.microsoft.com/office/drawing/2014/main" id="{238FFC24-D3EA-4B50-A2CD-7A7C8393B2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52B95CC-8054-4801-9458-2B6FD0FD29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958259"/>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1E12-A5C6-4BB3-9523-0F2B92AA6F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E1E4AC-C8CA-4556-8B03-8615F16F42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4AB4A5-CEA8-4802-9CA4-F577ADDEE0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8C5220-1C7A-4762-A40F-9982784DC234}"/>
              </a:ext>
            </a:extLst>
          </p:cNvPr>
          <p:cNvSpPr>
            <a:spLocks noGrp="1"/>
          </p:cNvSpPr>
          <p:nvPr>
            <p:ph type="dt" sz="half" idx="10"/>
          </p:nvPr>
        </p:nvSpPr>
        <p:spPr/>
        <p:txBody>
          <a:bodyPr/>
          <a:lstStyle/>
          <a:p>
            <a:fld id="{B61BEF0D-F0BB-DE4B-95CE-6DB70DBA9567}" type="datetimeFigureOut">
              <a:rPr lang="en-US" smtClean="0"/>
              <a:pPr/>
              <a:t>2/13/2021</a:t>
            </a:fld>
            <a:endParaRPr lang="en-US" dirty="0"/>
          </a:p>
        </p:txBody>
      </p:sp>
      <p:sp>
        <p:nvSpPr>
          <p:cNvPr id="6" name="Footer Placeholder 5">
            <a:extLst>
              <a:ext uri="{FF2B5EF4-FFF2-40B4-BE49-F238E27FC236}">
                <a16:creationId xmlns:a16="http://schemas.microsoft.com/office/drawing/2014/main" id="{A8AC7CD6-C139-45B9-982B-40DB14DD9F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D61B53-67BE-4E6D-B63F-E59583DD245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7559240"/>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6FBA-2AC8-4ABE-85F0-14918AADB9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BA9368E-C353-45FB-8CA9-DC44641E26E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3541EC7-4091-495A-B32F-E7AFE551D1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4A87C7-D7B9-4F03-83FB-7040E0A3BD1B}"/>
              </a:ext>
            </a:extLst>
          </p:cNvPr>
          <p:cNvSpPr>
            <a:spLocks noGrp="1"/>
          </p:cNvSpPr>
          <p:nvPr>
            <p:ph type="dt" sz="half" idx="10"/>
          </p:nvPr>
        </p:nvSpPr>
        <p:spPr/>
        <p:txBody>
          <a:bodyPr/>
          <a:lstStyle/>
          <a:p>
            <a:r>
              <a:rPr lang="en-US"/>
              <a:t>April 25, 2017</a:t>
            </a:r>
            <a:endParaRPr lang="en-US" dirty="0"/>
          </a:p>
        </p:txBody>
      </p:sp>
      <p:sp>
        <p:nvSpPr>
          <p:cNvPr id="6" name="Footer Placeholder 5">
            <a:extLst>
              <a:ext uri="{FF2B5EF4-FFF2-40B4-BE49-F238E27FC236}">
                <a16:creationId xmlns:a16="http://schemas.microsoft.com/office/drawing/2014/main" id="{F65B29D3-955F-4A98-B798-C5E8ABADE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45680-C279-4C59-BDEE-CDD73BE375C7}"/>
              </a:ext>
            </a:extLst>
          </p:cNvPr>
          <p:cNvSpPr>
            <a:spLocks noGrp="1"/>
          </p:cNvSpPr>
          <p:nvPr>
            <p:ph type="sldNum" sz="quarter" idx="12"/>
          </p:nvPr>
        </p:nvSpPr>
        <p:spPr/>
        <p:txBody>
          <a:bodyPr/>
          <a:lstStyle/>
          <a:p>
            <a:fld id="{93EA1631-0940-478B-81EF-072CB8103AB5}" type="slidenum">
              <a:rPr lang="en-US" smtClean="0"/>
              <a:t>‹#›</a:t>
            </a:fld>
            <a:endParaRPr lang="en-US" dirty="0"/>
          </a:p>
        </p:txBody>
      </p:sp>
    </p:spTree>
    <p:extLst>
      <p:ext uri="{BB962C8B-B14F-4D97-AF65-F5344CB8AC3E}">
        <p14:creationId xmlns:p14="http://schemas.microsoft.com/office/powerpoint/2010/main" val="26153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86FCC-35AD-4C8A-AF7B-C610C67CCE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710E6E-090E-4CDB-8B6B-40DAA36E762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B08D8-0B2A-41E2-AD2B-4F334C28E3A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2/13/2021</a:t>
            </a:fld>
            <a:endParaRPr lang="en-US" dirty="0"/>
          </a:p>
        </p:txBody>
      </p:sp>
      <p:sp>
        <p:nvSpPr>
          <p:cNvPr id="5" name="Footer Placeholder 4">
            <a:extLst>
              <a:ext uri="{FF2B5EF4-FFF2-40B4-BE49-F238E27FC236}">
                <a16:creationId xmlns:a16="http://schemas.microsoft.com/office/drawing/2014/main" id="{5FCB93FB-5E7C-4964-A22B-802AACBE6D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FBA47E7-A68B-485F-AFFD-C27CB931E5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45694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0705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61236"/>
            <a:ext cx="6858000" cy="2387600"/>
          </a:xfrm>
        </p:spPr>
        <p:txBody>
          <a:bodyPr>
            <a:normAutofit fontScale="90000"/>
          </a:bodyPr>
          <a:lstStyle/>
          <a:p>
            <a:br>
              <a:rPr lang="en-US" sz="4800" b="1" dirty="0">
                <a:latin typeface="ZapfHumnst BT" panose="020B0502050508020304" pitchFamily="34" charset="0"/>
              </a:rPr>
            </a:br>
            <a:br>
              <a:rPr lang="en-US" sz="4800" b="1" dirty="0">
                <a:latin typeface="ZapfHumnst BT" panose="020B0502050508020304" pitchFamily="34" charset="0"/>
              </a:rPr>
            </a:br>
            <a:br>
              <a:rPr lang="en-US" sz="4800" b="1" dirty="0">
                <a:latin typeface="ZapfHumnst BT" panose="020B0502050508020304" pitchFamily="34" charset="0"/>
              </a:rPr>
            </a:br>
            <a:r>
              <a:rPr lang="en-US" sz="3100" dirty="0">
                <a:latin typeface="ZapfHumnst BT" panose="020B0502050508020304" pitchFamily="34" charset="0"/>
              </a:rPr>
              <a:t>SUMMARY OF</a:t>
            </a:r>
            <a:br>
              <a:rPr lang="en-US" sz="3100" dirty="0">
                <a:latin typeface="ZapfHumnst BT" panose="020B0502050508020304" pitchFamily="34" charset="0"/>
              </a:rPr>
            </a:br>
            <a:r>
              <a:rPr lang="en-US" sz="3100" dirty="0">
                <a:latin typeface="ZapfHumnst BT" panose="020B0502050508020304" pitchFamily="34" charset="0"/>
              </a:rPr>
              <a:t> </a:t>
            </a:r>
            <a:br>
              <a:rPr lang="en-US" sz="4800" dirty="0">
                <a:latin typeface="ZapfHumnst BT" panose="020B0502050508020304" pitchFamily="34" charset="0"/>
              </a:rPr>
            </a:br>
            <a:r>
              <a:rPr lang="en-US" sz="4800" dirty="0">
                <a:latin typeface="ZapfHumnst BT" panose="020B0502050508020304" pitchFamily="34" charset="0"/>
              </a:rPr>
              <a:t>FACILITIES CONDITION ASSESSMENT</a:t>
            </a:r>
            <a:br>
              <a:rPr lang="en-US" sz="4800" dirty="0">
                <a:latin typeface="ZapfHumnst BT" panose="020B0502050508020304" pitchFamily="34" charset="0"/>
              </a:rPr>
            </a:br>
            <a:r>
              <a:rPr lang="en-US" sz="4800" dirty="0">
                <a:latin typeface="ZapfHumnst BT" panose="020B0502050508020304" pitchFamily="34" charset="0"/>
              </a:rPr>
              <a:t>OF</a:t>
            </a:r>
            <a:br>
              <a:rPr lang="en-US" sz="4800" dirty="0">
                <a:latin typeface="ZapfHumnst BT" panose="020B0502050508020304" pitchFamily="34" charset="0"/>
              </a:rPr>
            </a:br>
            <a:r>
              <a:rPr lang="en-US" sz="4800" dirty="0">
                <a:latin typeface="ZapfHumnst BT" panose="020B0502050508020304" pitchFamily="34" charset="0"/>
              </a:rPr>
              <a:t>TOWN BUILDINGS</a:t>
            </a:r>
          </a:p>
        </p:txBody>
      </p:sp>
      <p:sp>
        <p:nvSpPr>
          <p:cNvPr id="3" name="Subtitle 2"/>
          <p:cNvSpPr>
            <a:spLocks noGrp="1"/>
          </p:cNvSpPr>
          <p:nvPr>
            <p:ph type="subTitle" idx="1"/>
          </p:nvPr>
        </p:nvSpPr>
        <p:spPr>
          <a:xfrm>
            <a:off x="1143000" y="4034561"/>
            <a:ext cx="6858000" cy="1655762"/>
          </a:xfrm>
        </p:spPr>
        <p:txBody>
          <a:bodyPr>
            <a:normAutofit/>
          </a:bodyPr>
          <a:lstStyle/>
          <a:p>
            <a:r>
              <a:rPr lang="en-US" dirty="0">
                <a:latin typeface="ZapfHumnst BT" panose="020B0502050508020304" pitchFamily="34" charset="0"/>
              </a:rPr>
              <a:t>Deerfield, MA</a:t>
            </a:r>
          </a:p>
          <a:p>
            <a:endParaRPr lang="en-US" dirty="0">
              <a:latin typeface="ZapfHumnst BT" panose="020B0502050508020304" pitchFamily="34" charset="0"/>
            </a:endParaRPr>
          </a:p>
          <a:p>
            <a:r>
              <a:rPr lang="en-US" dirty="0">
                <a:latin typeface="ZapfHumnst BT" panose="020B0502050508020304" pitchFamily="34" charset="0"/>
              </a:rPr>
              <a:t> 13 February, 2021</a:t>
            </a:r>
          </a:p>
        </p:txBody>
      </p:sp>
      <p:sp>
        <p:nvSpPr>
          <p:cNvPr id="5" name="Footer Placeholder 4"/>
          <p:cNvSpPr>
            <a:spLocks noGrp="1"/>
          </p:cNvSpPr>
          <p:nvPr>
            <p:ph type="ftr" sz="quarter" idx="11"/>
          </p:nvPr>
        </p:nvSpPr>
        <p:spPr>
          <a:xfrm>
            <a:off x="2728384" y="5690323"/>
            <a:ext cx="3895850" cy="365125"/>
          </a:xfrm>
          <a:prstGeom prst="rect">
            <a:avLst/>
          </a:prstGeom>
        </p:spPr>
        <p:txBody>
          <a:bodyPr tIns="914400" bIns="457200" anchor="ctr" anchorCtr="0"/>
          <a:lstStyle/>
          <a:p>
            <a:r>
              <a:rPr lang="en-US"/>
              <a:t>Gorman Richardson Lewis </a:t>
            </a:r>
            <a:r>
              <a:rPr lang="en-US">
                <a:solidFill>
                  <a:schemeClr val="accent2">
                    <a:lumMod val="75000"/>
                  </a:schemeClr>
                </a:solidFill>
              </a:rPr>
              <a:t>A</a:t>
            </a:r>
            <a:r>
              <a:rPr lang="en-US"/>
              <a:t>rchitects</a:t>
            </a:r>
            <a:endParaRPr lang="en-US" dirty="0"/>
          </a:p>
        </p:txBody>
      </p:sp>
    </p:spTree>
    <p:extLst>
      <p:ext uri="{BB962C8B-B14F-4D97-AF65-F5344CB8AC3E}">
        <p14:creationId xmlns:p14="http://schemas.microsoft.com/office/powerpoint/2010/main" val="14312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11480" y="620475"/>
            <a:ext cx="8503715" cy="6617902"/>
          </a:xfrm>
          <a:prstGeom prst="rect">
            <a:avLst/>
          </a:prstGeom>
          <a:noFill/>
        </p:spPr>
        <p:txBody>
          <a:bodyPr wrap="square" lIns="0" tIns="0" rIns="0" bIns="1188720" numCol="1" spcCol="457200" rtlCol="0">
            <a:spAutoFit/>
          </a:bodyPr>
          <a:lstStyle/>
          <a:p>
            <a:r>
              <a:rPr lang="en-US" sz="2000" b="1" dirty="0"/>
              <a:t>Architecture</a:t>
            </a:r>
            <a:r>
              <a:rPr lang="en-US" sz="2000" dirty="0"/>
              <a:t> </a:t>
            </a:r>
            <a:r>
              <a:rPr lang="en-US" sz="1600" dirty="0"/>
              <a:t>(interior)</a:t>
            </a:r>
          </a:p>
          <a:p>
            <a:endParaRPr lang="en-US" sz="2000" u="sng" dirty="0"/>
          </a:p>
          <a:p>
            <a:r>
              <a:rPr lang="en-US" sz="2000" u="sng" dirty="0"/>
              <a:t>Physical Issues</a:t>
            </a:r>
            <a:r>
              <a:rPr lang="en-US" sz="2000" dirty="0"/>
              <a:t>:</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Interior Finishes, Furnishings, Signage are aging</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Building Envelope issues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Windows have no thermal performance</a:t>
            </a:r>
          </a:p>
          <a:p>
            <a:pPr marL="342900"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Modular wing envelope in poor condition</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Modular exterior deck/ ramp in poor condition</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r>
              <a:rPr lang="en-US" sz="2000" u="sng" dirty="0"/>
              <a:t>Functional Issues:</a:t>
            </a:r>
          </a:p>
          <a:p>
            <a:pPr marR="0" lvl="0">
              <a:spcBef>
                <a:spcPts val="0"/>
              </a:spcBef>
            </a:pPr>
            <a:r>
              <a:rPr lang="en-US" sz="1400" dirty="0">
                <a:latin typeface="Calibri" panose="020F0502020204030204" pitchFamily="34" charset="0"/>
                <a:cs typeface="Times New Roman" panose="02020603050405020304" pitchFamily="18" charset="0"/>
              </a:rPr>
              <a:t>Accessibility deficiencies:</a:t>
            </a:r>
          </a:p>
          <a:p>
            <a:pPr marL="34290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multi-fixtured Men’s Toilet Room;</a:t>
            </a:r>
          </a:p>
          <a:p>
            <a:pPr marL="34290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sunken central Assembly Area;</a:t>
            </a:r>
          </a:p>
          <a:p>
            <a:pPr marL="34290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transaction counters at the Town Clerk</a:t>
            </a:r>
          </a:p>
          <a:p>
            <a:pPr lvl="1">
              <a:lnSpc>
                <a:spcPct val="107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window and Assessor’s Office;</a:t>
            </a:r>
          </a:p>
          <a:p>
            <a:pPr marL="34290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latch side clearances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1400" dirty="0">
                <a:latin typeface="Calibri" panose="020F0502020204030204" pitchFamily="34" charset="0"/>
                <a:cs typeface="Times New Roman" panose="02020603050405020304" pitchFamily="18" charset="0"/>
              </a:rPr>
              <a:t>Assembly Area deficiencies:</a:t>
            </a:r>
          </a:p>
          <a:p>
            <a:pPr marL="34290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Limits in flexibility to subdivide the space;</a:t>
            </a:r>
          </a:p>
          <a:p>
            <a:pPr marL="342900" indent="-342900">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Lack of acoustical privacy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44A19BB-03D9-4A1C-B9C2-B06364F6CB98}"/>
              </a:ext>
            </a:extLst>
          </p:cNvPr>
          <p:cNvSpPr txBox="1"/>
          <p:nvPr/>
        </p:nvSpPr>
        <p:spPr>
          <a:xfrm>
            <a:off x="6721223" y="272234"/>
            <a:ext cx="1791253" cy="369332"/>
          </a:xfrm>
          <a:prstGeom prst="rect">
            <a:avLst/>
          </a:prstGeom>
          <a:noFill/>
        </p:spPr>
        <p:txBody>
          <a:bodyPr wrap="square" rtlCol="0">
            <a:spAutoFit/>
          </a:bodyPr>
          <a:lstStyle/>
          <a:p>
            <a:pPr algn="r"/>
            <a:r>
              <a:rPr lang="en-US" b="1" dirty="0"/>
              <a:t>Town Hall</a:t>
            </a:r>
          </a:p>
        </p:txBody>
      </p:sp>
      <p:pic>
        <p:nvPicPr>
          <p:cNvPr id="4" name="Picture 3" descr="A picture containing indoor, ceiling&#10;&#10;Description automatically generated">
            <a:extLst>
              <a:ext uri="{FF2B5EF4-FFF2-40B4-BE49-F238E27FC236}">
                <a16:creationId xmlns:a16="http://schemas.microsoft.com/office/drawing/2014/main" id="{01CB129D-768F-476D-B506-E2792C5F4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974" y="819834"/>
            <a:ext cx="3214482" cy="2410863"/>
          </a:xfrm>
          <a:prstGeom prst="rect">
            <a:avLst/>
          </a:prstGeom>
        </p:spPr>
      </p:pic>
      <p:sp>
        <p:nvSpPr>
          <p:cNvPr id="8" name="TextBox 7">
            <a:extLst>
              <a:ext uri="{FF2B5EF4-FFF2-40B4-BE49-F238E27FC236}">
                <a16:creationId xmlns:a16="http://schemas.microsoft.com/office/drawing/2014/main" id="{E7D8EA29-156E-41A5-935E-49F686EFC106}"/>
              </a:ext>
            </a:extLst>
          </p:cNvPr>
          <p:cNvSpPr txBox="1"/>
          <p:nvPr/>
        </p:nvSpPr>
        <p:spPr>
          <a:xfrm>
            <a:off x="7042944" y="3230697"/>
            <a:ext cx="1938528" cy="307777"/>
          </a:xfrm>
          <a:prstGeom prst="rect">
            <a:avLst/>
          </a:prstGeom>
          <a:noFill/>
        </p:spPr>
        <p:txBody>
          <a:bodyPr wrap="square" rtlCol="0">
            <a:spAutoFit/>
          </a:bodyPr>
          <a:lstStyle/>
          <a:p>
            <a:r>
              <a:rPr lang="en-US" sz="1400" dirty="0"/>
              <a:t>Central Assembly Area</a:t>
            </a:r>
          </a:p>
        </p:txBody>
      </p:sp>
      <p:sp>
        <p:nvSpPr>
          <p:cNvPr id="16" name="TextBox 15">
            <a:extLst>
              <a:ext uri="{FF2B5EF4-FFF2-40B4-BE49-F238E27FC236}">
                <a16:creationId xmlns:a16="http://schemas.microsoft.com/office/drawing/2014/main" id="{A14E43A1-5C50-4602-9412-182C51298273}"/>
              </a:ext>
            </a:extLst>
          </p:cNvPr>
          <p:cNvSpPr txBox="1"/>
          <p:nvPr/>
        </p:nvSpPr>
        <p:spPr>
          <a:xfrm>
            <a:off x="7174961" y="6413359"/>
            <a:ext cx="1674495" cy="307777"/>
          </a:xfrm>
          <a:prstGeom prst="rect">
            <a:avLst/>
          </a:prstGeom>
          <a:noFill/>
        </p:spPr>
        <p:txBody>
          <a:bodyPr wrap="square" rtlCol="0">
            <a:spAutoFit/>
          </a:bodyPr>
          <a:lstStyle/>
          <a:p>
            <a:r>
              <a:rPr lang="en-US" sz="1400" dirty="0"/>
              <a:t>Original windows</a:t>
            </a:r>
          </a:p>
        </p:txBody>
      </p:sp>
      <p:pic>
        <p:nvPicPr>
          <p:cNvPr id="3" name="Picture 2">
            <a:extLst>
              <a:ext uri="{FF2B5EF4-FFF2-40B4-BE49-F238E27FC236}">
                <a16:creationId xmlns:a16="http://schemas.microsoft.com/office/drawing/2014/main" id="{2CA2917E-B43F-43A6-AAD7-D796B493CDCF}"/>
              </a:ext>
            </a:extLst>
          </p:cNvPr>
          <p:cNvPicPr>
            <a:picLocks noChangeAspect="1"/>
          </p:cNvPicPr>
          <p:nvPr/>
        </p:nvPicPr>
        <p:blipFill>
          <a:blip r:embed="rId4"/>
          <a:stretch>
            <a:fillRect/>
          </a:stretch>
        </p:blipFill>
        <p:spPr>
          <a:xfrm>
            <a:off x="6887735" y="3821425"/>
            <a:ext cx="1938528" cy="2579675"/>
          </a:xfrm>
          <a:prstGeom prst="rect">
            <a:avLst/>
          </a:prstGeom>
        </p:spPr>
      </p:pic>
      <p:pic>
        <p:nvPicPr>
          <p:cNvPr id="10" name="Picture 9">
            <a:extLst>
              <a:ext uri="{FF2B5EF4-FFF2-40B4-BE49-F238E27FC236}">
                <a16:creationId xmlns:a16="http://schemas.microsoft.com/office/drawing/2014/main" id="{8E874EE3-1C6B-4AAA-98C4-DEB622F223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87134" y="4329113"/>
            <a:ext cx="2762651" cy="2071987"/>
          </a:xfrm>
          <a:prstGeom prst="rect">
            <a:avLst/>
          </a:prstGeom>
        </p:spPr>
      </p:pic>
      <p:sp>
        <p:nvSpPr>
          <p:cNvPr id="13" name="TextBox 12">
            <a:extLst>
              <a:ext uri="{FF2B5EF4-FFF2-40B4-BE49-F238E27FC236}">
                <a16:creationId xmlns:a16="http://schemas.microsoft.com/office/drawing/2014/main" id="{55E669A0-3B10-4688-BCB3-1F7CA35FEA76}"/>
              </a:ext>
            </a:extLst>
          </p:cNvPr>
          <p:cNvSpPr txBox="1"/>
          <p:nvPr/>
        </p:nvSpPr>
        <p:spPr>
          <a:xfrm>
            <a:off x="3828612" y="6429774"/>
            <a:ext cx="1938528" cy="307777"/>
          </a:xfrm>
          <a:prstGeom prst="rect">
            <a:avLst/>
          </a:prstGeom>
          <a:noFill/>
        </p:spPr>
        <p:txBody>
          <a:bodyPr wrap="square" rtlCol="0">
            <a:spAutoFit/>
          </a:bodyPr>
          <a:lstStyle/>
          <a:p>
            <a:r>
              <a:rPr lang="en-US" sz="1400" dirty="0"/>
              <a:t>Exterior deck/ ramp</a:t>
            </a:r>
          </a:p>
        </p:txBody>
      </p:sp>
    </p:spTree>
    <p:extLst>
      <p:ext uri="{BB962C8B-B14F-4D97-AF65-F5344CB8AC3E}">
        <p14:creationId xmlns:p14="http://schemas.microsoft.com/office/powerpoint/2010/main" val="243223213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72543" y="453252"/>
            <a:ext cx="8503715" cy="2739211"/>
          </a:xfrm>
          <a:prstGeom prst="rect">
            <a:avLst/>
          </a:prstGeom>
          <a:noFill/>
        </p:spPr>
        <p:txBody>
          <a:bodyPr wrap="square" lIns="0" tIns="0" rIns="0" bIns="1188720" numCol="2" spcCol="457200" rtlCol="0">
            <a:spAutoFit/>
          </a:bodyPr>
          <a:lstStyle/>
          <a:p>
            <a:r>
              <a:rPr lang="en-US" sz="2000" u="sng" dirty="0"/>
              <a:t>Options/ Recommendations:</a:t>
            </a:r>
            <a:endParaRPr lang="en-US" sz="2000"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Town Hall</a:t>
            </a:r>
          </a:p>
        </p:txBody>
      </p:sp>
      <p:grpSp>
        <p:nvGrpSpPr>
          <p:cNvPr id="14" name="Group 3">
            <a:extLst>
              <a:ext uri="{FF2B5EF4-FFF2-40B4-BE49-F238E27FC236}">
                <a16:creationId xmlns:a16="http://schemas.microsoft.com/office/drawing/2014/main" id="{25CD77DA-EB36-47A8-B53B-CD1624492CF9}"/>
              </a:ext>
            </a:extLst>
          </p:cNvPr>
          <p:cNvGrpSpPr>
            <a:grpSpLocks noChangeAspect="1"/>
          </p:cNvGrpSpPr>
          <p:nvPr/>
        </p:nvGrpSpPr>
        <p:grpSpPr bwMode="auto">
          <a:xfrm>
            <a:off x="484187" y="822585"/>
            <a:ext cx="7761511" cy="5527416"/>
            <a:chOff x="305" y="702"/>
            <a:chExt cx="4631" cy="3298"/>
          </a:xfrm>
        </p:grpSpPr>
        <p:sp>
          <p:nvSpPr>
            <p:cNvPr id="16" name="AutoShape 2">
              <a:extLst>
                <a:ext uri="{FF2B5EF4-FFF2-40B4-BE49-F238E27FC236}">
                  <a16:creationId xmlns:a16="http://schemas.microsoft.com/office/drawing/2014/main" id="{EEFA49AB-2639-45FD-80B1-E2718A5791B5}"/>
                </a:ext>
              </a:extLst>
            </p:cNvPr>
            <p:cNvSpPr>
              <a:spLocks noChangeAspect="1" noChangeArrowheads="1" noTextEdit="1"/>
            </p:cNvSpPr>
            <p:nvPr/>
          </p:nvSpPr>
          <p:spPr bwMode="auto">
            <a:xfrm>
              <a:off x="305" y="702"/>
              <a:ext cx="4631" cy="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204">
              <a:extLst>
                <a:ext uri="{FF2B5EF4-FFF2-40B4-BE49-F238E27FC236}">
                  <a16:creationId xmlns:a16="http://schemas.microsoft.com/office/drawing/2014/main" id="{CB2BCB3E-7258-4191-961D-EA85DADC03C0}"/>
                </a:ext>
              </a:extLst>
            </p:cNvPr>
            <p:cNvGrpSpPr>
              <a:grpSpLocks/>
            </p:cNvGrpSpPr>
            <p:nvPr/>
          </p:nvGrpSpPr>
          <p:grpSpPr bwMode="auto">
            <a:xfrm>
              <a:off x="305" y="702"/>
              <a:ext cx="4624" cy="2386"/>
              <a:chOff x="305" y="702"/>
              <a:chExt cx="4624" cy="2386"/>
            </a:xfrm>
          </p:grpSpPr>
          <p:sp>
            <p:nvSpPr>
              <p:cNvPr id="163" name="Rectangle 4">
                <a:extLst>
                  <a:ext uri="{FF2B5EF4-FFF2-40B4-BE49-F238E27FC236}">
                    <a16:creationId xmlns:a16="http://schemas.microsoft.com/office/drawing/2014/main" id="{21780876-0D35-4836-97C0-59357D83966D}"/>
                  </a:ext>
                </a:extLst>
              </p:cNvPr>
              <p:cNvSpPr>
                <a:spLocks noChangeArrowheads="1"/>
              </p:cNvSpPr>
              <p:nvPr/>
            </p:nvSpPr>
            <p:spPr bwMode="auto">
              <a:xfrm>
                <a:off x="342" y="705"/>
                <a:ext cx="2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Option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4" name="Rectangle 5">
                <a:extLst>
                  <a:ext uri="{FF2B5EF4-FFF2-40B4-BE49-F238E27FC236}">
                    <a16:creationId xmlns:a16="http://schemas.microsoft.com/office/drawing/2014/main" id="{76CC375F-3A61-475A-B78A-A22217BEDAE8}"/>
                  </a:ext>
                </a:extLst>
              </p:cNvPr>
              <p:cNvSpPr>
                <a:spLocks noChangeArrowheads="1"/>
              </p:cNvSpPr>
              <p:nvPr/>
            </p:nvSpPr>
            <p:spPr bwMode="auto">
              <a:xfrm>
                <a:off x="545" y="705"/>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6">
                <a:extLst>
                  <a:ext uri="{FF2B5EF4-FFF2-40B4-BE49-F238E27FC236}">
                    <a16:creationId xmlns:a16="http://schemas.microsoft.com/office/drawing/2014/main" id="{FA97A1C0-E606-4C85-A670-89B5F68FE0C0}"/>
                  </a:ext>
                </a:extLst>
              </p:cNvPr>
              <p:cNvSpPr>
                <a:spLocks noChangeArrowheads="1"/>
              </p:cNvSpPr>
              <p:nvPr/>
            </p:nvSpPr>
            <p:spPr bwMode="auto">
              <a:xfrm>
                <a:off x="960" y="705"/>
                <a:ext cx="3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Description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7">
                <a:extLst>
                  <a:ext uri="{FF2B5EF4-FFF2-40B4-BE49-F238E27FC236}">
                    <a16:creationId xmlns:a16="http://schemas.microsoft.com/office/drawing/2014/main" id="{E0B6B413-B37B-4711-AE11-922EA1380ACC}"/>
                  </a:ext>
                </a:extLst>
              </p:cNvPr>
              <p:cNvSpPr>
                <a:spLocks noChangeArrowheads="1"/>
              </p:cNvSpPr>
              <p:nvPr/>
            </p:nvSpPr>
            <p:spPr bwMode="auto">
              <a:xfrm>
                <a:off x="1296" y="705"/>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8">
                <a:extLst>
                  <a:ext uri="{FF2B5EF4-FFF2-40B4-BE49-F238E27FC236}">
                    <a16:creationId xmlns:a16="http://schemas.microsoft.com/office/drawing/2014/main" id="{535232F1-4044-4662-866F-FE2EBBF42DCA}"/>
                  </a:ext>
                </a:extLst>
              </p:cNvPr>
              <p:cNvSpPr>
                <a:spLocks noChangeArrowheads="1"/>
              </p:cNvSpPr>
              <p:nvPr/>
            </p:nvSpPr>
            <p:spPr bwMode="auto">
              <a:xfrm>
                <a:off x="2104" y="705"/>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Benefits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9">
                <a:extLst>
                  <a:ext uri="{FF2B5EF4-FFF2-40B4-BE49-F238E27FC236}">
                    <a16:creationId xmlns:a16="http://schemas.microsoft.com/office/drawing/2014/main" id="{6E462634-4CB9-4372-91D5-09ECE33E9649}"/>
                  </a:ext>
                </a:extLst>
              </p:cNvPr>
              <p:cNvSpPr>
                <a:spLocks noChangeArrowheads="1"/>
              </p:cNvSpPr>
              <p:nvPr/>
            </p:nvSpPr>
            <p:spPr bwMode="auto">
              <a:xfrm>
                <a:off x="2344" y="705"/>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10">
                <a:extLst>
                  <a:ext uri="{FF2B5EF4-FFF2-40B4-BE49-F238E27FC236}">
                    <a16:creationId xmlns:a16="http://schemas.microsoft.com/office/drawing/2014/main" id="{D5EAFC59-517B-47F6-930C-B55C1FC007CC}"/>
                  </a:ext>
                </a:extLst>
              </p:cNvPr>
              <p:cNvSpPr>
                <a:spLocks noChangeArrowheads="1"/>
              </p:cNvSpPr>
              <p:nvPr/>
            </p:nvSpPr>
            <p:spPr bwMode="auto">
              <a:xfrm>
                <a:off x="3166" y="705"/>
                <a:ext cx="3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Limitations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1">
                <a:extLst>
                  <a:ext uri="{FF2B5EF4-FFF2-40B4-BE49-F238E27FC236}">
                    <a16:creationId xmlns:a16="http://schemas.microsoft.com/office/drawing/2014/main" id="{DAB263FF-E7F5-4EFE-9223-5BD7B3D2C360}"/>
                  </a:ext>
                </a:extLst>
              </p:cNvPr>
              <p:cNvSpPr>
                <a:spLocks noChangeArrowheads="1"/>
              </p:cNvSpPr>
              <p:nvPr/>
            </p:nvSpPr>
            <p:spPr bwMode="auto">
              <a:xfrm>
                <a:off x="3493" y="705"/>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12">
                <a:extLst>
                  <a:ext uri="{FF2B5EF4-FFF2-40B4-BE49-F238E27FC236}">
                    <a16:creationId xmlns:a16="http://schemas.microsoft.com/office/drawing/2014/main" id="{6CF83D57-B98C-423B-ACA4-37982CFD16CB}"/>
                  </a:ext>
                </a:extLst>
              </p:cNvPr>
              <p:cNvSpPr>
                <a:spLocks noChangeArrowheads="1"/>
              </p:cNvSpPr>
              <p:nvPr/>
            </p:nvSpPr>
            <p:spPr bwMode="auto">
              <a:xfrm>
                <a:off x="4148" y="705"/>
                <a:ext cx="5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Rectangle 13">
                <a:extLst>
                  <a:ext uri="{FF2B5EF4-FFF2-40B4-BE49-F238E27FC236}">
                    <a16:creationId xmlns:a16="http://schemas.microsoft.com/office/drawing/2014/main" id="{935A56A3-1B71-42F7-A48D-8F3DFF6F209B}"/>
                  </a:ext>
                </a:extLst>
              </p:cNvPr>
              <p:cNvSpPr>
                <a:spLocks noChangeArrowheads="1"/>
              </p:cNvSpPr>
              <p:nvPr/>
            </p:nvSpPr>
            <p:spPr bwMode="auto">
              <a:xfrm>
                <a:off x="4669" y="705"/>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Rectangle 14">
                <a:extLst>
                  <a:ext uri="{FF2B5EF4-FFF2-40B4-BE49-F238E27FC236}">
                    <a16:creationId xmlns:a16="http://schemas.microsoft.com/office/drawing/2014/main" id="{1F637397-334C-49D8-AE3C-1BA20A50E358}"/>
                  </a:ext>
                </a:extLst>
              </p:cNvPr>
              <p:cNvSpPr>
                <a:spLocks noChangeArrowheads="1"/>
              </p:cNvSpPr>
              <p:nvPr/>
            </p:nvSpPr>
            <p:spPr bwMode="auto">
              <a:xfrm>
                <a:off x="305"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
                <a:extLst>
                  <a:ext uri="{FF2B5EF4-FFF2-40B4-BE49-F238E27FC236}">
                    <a16:creationId xmlns:a16="http://schemas.microsoft.com/office/drawing/2014/main" id="{293DD524-947E-4195-8113-F522541053EE}"/>
                  </a:ext>
                </a:extLst>
              </p:cNvPr>
              <p:cNvSpPr>
                <a:spLocks noChangeArrowheads="1"/>
              </p:cNvSpPr>
              <p:nvPr/>
            </p:nvSpPr>
            <p:spPr bwMode="auto">
              <a:xfrm>
                <a:off x="305"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
                <a:extLst>
                  <a:ext uri="{FF2B5EF4-FFF2-40B4-BE49-F238E27FC236}">
                    <a16:creationId xmlns:a16="http://schemas.microsoft.com/office/drawing/2014/main" id="{1E6EDBCC-BCFF-45A1-A445-F0243F7E1F0E}"/>
                  </a:ext>
                </a:extLst>
              </p:cNvPr>
              <p:cNvSpPr>
                <a:spLocks noChangeArrowheads="1"/>
              </p:cNvSpPr>
              <p:nvPr/>
            </p:nvSpPr>
            <p:spPr bwMode="auto">
              <a:xfrm>
                <a:off x="308" y="702"/>
                <a:ext cx="2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
                <a:extLst>
                  <a:ext uri="{FF2B5EF4-FFF2-40B4-BE49-F238E27FC236}">
                    <a16:creationId xmlns:a16="http://schemas.microsoft.com/office/drawing/2014/main" id="{CC6B7B17-749F-4A88-9414-7E053C77AD6D}"/>
                  </a:ext>
                </a:extLst>
              </p:cNvPr>
              <p:cNvSpPr>
                <a:spLocks noChangeArrowheads="1"/>
              </p:cNvSpPr>
              <p:nvPr/>
            </p:nvSpPr>
            <p:spPr bwMode="auto">
              <a:xfrm>
                <a:off x="578"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8">
                <a:extLst>
                  <a:ext uri="{FF2B5EF4-FFF2-40B4-BE49-F238E27FC236}">
                    <a16:creationId xmlns:a16="http://schemas.microsoft.com/office/drawing/2014/main" id="{4F164A10-1E0F-4190-BC6F-3CE1E57CB1B7}"/>
                  </a:ext>
                </a:extLst>
              </p:cNvPr>
              <p:cNvSpPr>
                <a:spLocks noChangeArrowheads="1"/>
              </p:cNvSpPr>
              <p:nvPr/>
            </p:nvSpPr>
            <p:spPr bwMode="auto">
              <a:xfrm>
                <a:off x="581" y="702"/>
                <a:ext cx="109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9">
                <a:extLst>
                  <a:ext uri="{FF2B5EF4-FFF2-40B4-BE49-F238E27FC236}">
                    <a16:creationId xmlns:a16="http://schemas.microsoft.com/office/drawing/2014/main" id="{7E26D8D6-8957-4EA8-9C97-16E9C1C85DED}"/>
                  </a:ext>
                </a:extLst>
              </p:cNvPr>
              <p:cNvSpPr>
                <a:spLocks noChangeArrowheads="1"/>
              </p:cNvSpPr>
              <p:nvPr/>
            </p:nvSpPr>
            <p:spPr bwMode="auto">
              <a:xfrm>
                <a:off x="1675"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20">
                <a:extLst>
                  <a:ext uri="{FF2B5EF4-FFF2-40B4-BE49-F238E27FC236}">
                    <a16:creationId xmlns:a16="http://schemas.microsoft.com/office/drawing/2014/main" id="{D7714F73-1346-49E8-88B6-C39805D1D0E2}"/>
                  </a:ext>
                </a:extLst>
              </p:cNvPr>
              <p:cNvSpPr>
                <a:spLocks noChangeArrowheads="1"/>
              </p:cNvSpPr>
              <p:nvPr/>
            </p:nvSpPr>
            <p:spPr bwMode="auto">
              <a:xfrm>
                <a:off x="1678" y="702"/>
                <a:ext cx="109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21">
                <a:extLst>
                  <a:ext uri="{FF2B5EF4-FFF2-40B4-BE49-F238E27FC236}">
                    <a16:creationId xmlns:a16="http://schemas.microsoft.com/office/drawing/2014/main" id="{3E832A99-218F-4E00-BBF4-A19F17114028}"/>
                  </a:ext>
                </a:extLst>
              </p:cNvPr>
              <p:cNvSpPr>
                <a:spLocks noChangeArrowheads="1"/>
              </p:cNvSpPr>
              <p:nvPr/>
            </p:nvSpPr>
            <p:spPr bwMode="auto">
              <a:xfrm>
                <a:off x="2771"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22">
                <a:extLst>
                  <a:ext uri="{FF2B5EF4-FFF2-40B4-BE49-F238E27FC236}">
                    <a16:creationId xmlns:a16="http://schemas.microsoft.com/office/drawing/2014/main" id="{99BC53AC-B1B8-4711-8398-D65D5CEC8F6D}"/>
                  </a:ext>
                </a:extLst>
              </p:cNvPr>
              <p:cNvSpPr>
                <a:spLocks noChangeArrowheads="1"/>
              </p:cNvSpPr>
              <p:nvPr/>
            </p:nvSpPr>
            <p:spPr bwMode="auto">
              <a:xfrm>
                <a:off x="2774" y="702"/>
                <a:ext cx="1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23">
                <a:extLst>
                  <a:ext uri="{FF2B5EF4-FFF2-40B4-BE49-F238E27FC236}">
                    <a16:creationId xmlns:a16="http://schemas.microsoft.com/office/drawing/2014/main" id="{338EC4F7-CD42-40E4-B30C-C997F43A1420}"/>
                  </a:ext>
                </a:extLst>
              </p:cNvPr>
              <p:cNvSpPr>
                <a:spLocks noChangeArrowheads="1"/>
              </p:cNvSpPr>
              <p:nvPr/>
            </p:nvSpPr>
            <p:spPr bwMode="auto">
              <a:xfrm>
                <a:off x="3886"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24">
                <a:extLst>
                  <a:ext uri="{FF2B5EF4-FFF2-40B4-BE49-F238E27FC236}">
                    <a16:creationId xmlns:a16="http://schemas.microsoft.com/office/drawing/2014/main" id="{823FDD65-AB51-49ED-A3C3-F13750266B04}"/>
                  </a:ext>
                </a:extLst>
              </p:cNvPr>
              <p:cNvSpPr>
                <a:spLocks noChangeArrowheads="1"/>
              </p:cNvSpPr>
              <p:nvPr/>
            </p:nvSpPr>
            <p:spPr bwMode="auto">
              <a:xfrm>
                <a:off x="3889" y="702"/>
                <a:ext cx="103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25">
                <a:extLst>
                  <a:ext uri="{FF2B5EF4-FFF2-40B4-BE49-F238E27FC236}">
                    <a16:creationId xmlns:a16="http://schemas.microsoft.com/office/drawing/2014/main" id="{EA289F7D-561C-4989-AA3F-E4A332E7DD48}"/>
                  </a:ext>
                </a:extLst>
              </p:cNvPr>
              <p:cNvSpPr>
                <a:spLocks noChangeArrowheads="1"/>
              </p:cNvSpPr>
              <p:nvPr/>
            </p:nvSpPr>
            <p:spPr bwMode="auto">
              <a:xfrm>
                <a:off x="4926"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26">
                <a:extLst>
                  <a:ext uri="{FF2B5EF4-FFF2-40B4-BE49-F238E27FC236}">
                    <a16:creationId xmlns:a16="http://schemas.microsoft.com/office/drawing/2014/main" id="{087A30EF-33FC-4401-BC9E-91A588FB9304}"/>
                  </a:ext>
                </a:extLst>
              </p:cNvPr>
              <p:cNvSpPr>
                <a:spLocks noChangeArrowheads="1"/>
              </p:cNvSpPr>
              <p:nvPr/>
            </p:nvSpPr>
            <p:spPr bwMode="auto">
              <a:xfrm>
                <a:off x="4926" y="70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27">
                <a:extLst>
                  <a:ext uri="{FF2B5EF4-FFF2-40B4-BE49-F238E27FC236}">
                    <a16:creationId xmlns:a16="http://schemas.microsoft.com/office/drawing/2014/main" id="{60F4FECD-B7F6-40A5-8E5E-65DCB5D1FB47}"/>
                  </a:ext>
                </a:extLst>
              </p:cNvPr>
              <p:cNvSpPr>
                <a:spLocks noChangeArrowheads="1"/>
              </p:cNvSpPr>
              <p:nvPr/>
            </p:nvSpPr>
            <p:spPr bwMode="auto">
              <a:xfrm>
                <a:off x="305" y="705"/>
                <a:ext cx="3" cy="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28">
                <a:extLst>
                  <a:ext uri="{FF2B5EF4-FFF2-40B4-BE49-F238E27FC236}">
                    <a16:creationId xmlns:a16="http://schemas.microsoft.com/office/drawing/2014/main" id="{A1995E80-5610-492C-A2CC-780E6B0038C3}"/>
                  </a:ext>
                </a:extLst>
              </p:cNvPr>
              <p:cNvSpPr>
                <a:spLocks noChangeArrowheads="1"/>
              </p:cNvSpPr>
              <p:nvPr/>
            </p:nvSpPr>
            <p:spPr bwMode="auto">
              <a:xfrm>
                <a:off x="578" y="705"/>
                <a:ext cx="3" cy="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29">
                <a:extLst>
                  <a:ext uri="{FF2B5EF4-FFF2-40B4-BE49-F238E27FC236}">
                    <a16:creationId xmlns:a16="http://schemas.microsoft.com/office/drawing/2014/main" id="{8B388490-CFB1-45A4-B6D7-F66E4A70388B}"/>
                  </a:ext>
                </a:extLst>
              </p:cNvPr>
              <p:cNvSpPr>
                <a:spLocks noChangeArrowheads="1"/>
              </p:cNvSpPr>
              <p:nvPr/>
            </p:nvSpPr>
            <p:spPr bwMode="auto">
              <a:xfrm>
                <a:off x="1675" y="705"/>
                <a:ext cx="3" cy="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30">
                <a:extLst>
                  <a:ext uri="{FF2B5EF4-FFF2-40B4-BE49-F238E27FC236}">
                    <a16:creationId xmlns:a16="http://schemas.microsoft.com/office/drawing/2014/main" id="{44D41457-AF24-4974-871B-6C9340D283F5}"/>
                  </a:ext>
                </a:extLst>
              </p:cNvPr>
              <p:cNvSpPr>
                <a:spLocks noChangeArrowheads="1"/>
              </p:cNvSpPr>
              <p:nvPr/>
            </p:nvSpPr>
            <p:spPr bwMode="auto">
              <a:xfrm>
                <a:off x="2771" y="705"/>
                <a:ext cx="3" cy="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1">
                <a:extLst>
                  <a:ext uri="{FF2B5EF4-FFF2-40B4-BE49-F238E27FC236}">
                    <a16:creationId xmlns:a16="http://schemas.microsoft.com/office/drawing/2014/main" id="{3DD336DE-9F3D-4284-8E54-55DCCF25E0A8}"/>
                  </a:ext>
                </a:extLst>
              </p:cNvPr>
              <p:cNvSpPr>
                <a:spLocks noChangeArrowheads="1"/>
              </p:cNvSpPr>
              <p:nvPr/>
            </p:nvSpPr>
            <p:spPr bwMode="auto">
              <a:xfrm>
                <a:off x="3886" y="705"/>
                <a:ext cx="3" cy="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32">
                <a:extLst>
                  <a:ext uri="{FF2B5EF4-FFF2-40B4-BE49-F238E27FC236}">
                    <a16:creationId xmlns:a16="http://schemas.microsoft.com/office/drawing/2014/main" id="{67489FAC-EC25-4B03-83E7-69B4A0CB0087}"/>
                  </a:ext>
                </a:extLst>
              </p:cNvPr>
              <p:cNvSpPr>
                <a:spLocks noChangeArrowheads="1"/>
              </p:cNvSpPr>
              <p:nvPr/>
            </p:nvSpPr>
            <p:spPr bwMode="auto">
              <a:xfrm>
                <a:off x="4926" y="705"/>
                <a:ext cx="3" cy="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33">
                <a:extLst>
                  <a:ext uri="{FF2B5EF4-FFF2-40B4-BE49-F238E27FC236}">
                    <a16:creationId xmlns:a16="http://schemas.microsoft.com/office/drawing/2014/main" id="{1EADEB14-AC15-4C9A-B557-37B8B57DC788}"/>
                  </a:ext>
                </a:extLst>
              </p:cNvPr>
              <p:cNvSpPr>
                <a:spLocks noChangeArrowheads="1"/>
              </p:cNvSpPr>
              <p:nvPr/>
            </p:nvSpPr>
            <p:spPr bwMode="auto">
              <a:xfrm>
                <a:off x="425" y="794"/>
                <a:ext cx="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34">
                <a:extLst>
                  <a:ext uri="{FF2B5EF4-FFF2-40B4-BE49-F238E27FC236}">
                    <a16:creationId xmlns:a16="http://schemas.microsoft.com/office/drawing/2014/main" id="{DB3EC3AB-CE7F-4526-B104-7063055E4D60}"/>
                  </a:ext>
                </a:extLst>
              </p:cNvPr>
              <p:cNvSpPr>
                <a:spLocks noChangeArrowheads="1"/>
              </p:cNvSpPr>
              <p:nvPr/>
            </p:nvSpPr>
            <p:spPr bwMode="auto">
              <a:xfrm>
                <a:off x="461" y="79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35">
                <a:extLst>
                  <a:ext uri="{FF2B5EF4-FFF2-40B4-BE49-F238E27FC236}">
                    <a16:creationId xmlns:a16="http://schemas.microsoft.com/office/drawing/2014/main" id="{3C05BAB5-A286-451D-AEB9-AD9E7427B3BF}"/>
                  </a:ext>
                </a:extLst>
              </p:cNvPr>
              <p:cNvSpPr>
                <a:spLocks noChangeArrowheads="1"/>
              </p:cNvSpPr>
              <p:nvPr/>
            </p:nvSpPr>
            <p:spPr bwMode="auto">
              <a:xfrm>
                <a:off x="615" y="794"/>
                <a:ext cx="11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Renovations to the existing building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36">
                <a:extLst>
                  <a:ext uri="{FF2B5EF4-FFF2-40B4-BE49-F238E27FC236}">
                    <a16:creationId xmlns:a16="http://schemas.microsoft.com/office/drawing/2014/main" id="{BE4F93EF-B8E3-4B95-90F5-B9D6C390D8B3}"/>
                  </a:ext>
                </a:extLst>
              </p:cNvPr>
              <p:cNvSpPr>
                <a:spLocks noChangeArrowheads="1"/>
              </p:cNvSpPr>
              <p:nvPr/>
            </p:nvSpPr>
            <p:spPr bwMode="auto">
              <a:xfrm>
                <a:off x="615" y="881"/>
                <a:ext cx="8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limited to interior finishes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37">
                <a:extLst>
                  <a:ext uri="{FF2B5EF4-FFF2-40B4-BE49-F238E27FC236}">
                    <a16:creationId xmlns:a16="http://schemas.microsoft.com/office/drawing/2014/main" id="{FB44BCFA-72F2-4F9E-A778-B780AD84F209}"/>
                  </a:ext>
                </a:extLst>
              </p:cNvPr>
              <p:cNvSpPr>
                <a:spLocks noChangeArrowheads="1"/>
              </p:cNvSpPr>
              <p:nvPr/>
            </p:nvSpPr>
            <p:spPr bwMode="auto">
              <a:xfrm>
                <a:off x="615" y="967"/>
                <a:ext cx="9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upgrades, building envelope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38">
                <a:extLst>
                  <a:ext uri="{FF2B5EF4-FFF2-40B4-BE49-F238E27FC236}">
                    <a16:creationId xmlns:a16="http://schemas.microsoft.com/office/drawing/2014/main" id="{4676994D-2C54-4128-9943-AE8075B06F69}"/>
                  </a:ext>
                </a:extLst>
              </p:cNvPr>
              <p:cNvSpPr>
                <a:spLocks noChangeArrowheads="1"/>
              </p:cNvSpPr>
              <p:nvPr/>
            </p:nvSpPr>
            <p:spPr bwMode="auto">
              <a:xfrm>
                <a:off x="615" y="1053"/>
                <a:ext cx="10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upgrades and MEP/FP upgrades;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39">
                <a:extLst>
                  <a:ext uri="{FF2B5EF4-FFF2-40B4-BE49-F238E27FC236}">
                    <a16:creationId xmlns:a16="http://schemas.microsoft.com/office/drawing/2014/main" id="{D096727E-DB9F-415A-8563-D1C1408E9FC4}"/>
                  </a:ext>
                </a:extLst>
              </p:cNvPr>
              <p:cNvSpPr>
                <a:spLocks noChangeArrowheads="1"/>
              </p:cNvSpPr>
              <p:nvPr/>
            </p:nvSpPr>
            <p:spPr bwMode="auto">
              <a:xfrm>
                <a:off x="1569" y="1053"/>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40">
                <a:extLst>
                  <a:ext uri="{FF2B5EF4-FFF2-40B4-BE49-F238E27FC236}">
                    <a16:creationId xmlns:a16="http://schemas.microsoft.com/office/drawing/2014/main" id="{CAF5AE19-74C9-4F1A-BDD0-78A801C90AAF}"/>
                  </a:ext>
                </a:extLst>
              </p:cNvPr>
              <p:cNvSpPr>
                <a:spLocks noChangeArrowheads="1"/>
              </p:cNvSpPr>
              <p:nvPr/>
            </p:nvSpPr>
            <p:spPr bwMode="auto">
              <a:xfrm>
                <a:off x="615" y="121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41">
                <a:extLst>
                  <a:ext uri="{FF2B5EF4-FFF2-40B4-BE49-F238E27FC236}">
                    <a16:creationId xmlns:a16="http://schemas.microsoft.com/office/drawing/2014/main" id="{6BD337D3-A635-4F31-9FE9-11D2DD8A5BB8}"/>
                  </a:ext>
                </a:extLst>
              </p:cNvPr>
              <p:cNvSpPr>
                <a:spLocks noChangeArrowheads="1"/>
              </p:cNvSpPr>
              <p:nvPr/>
            </p:nvSpPr>
            <p:spPr bwMode="auto">
              <a:xfrm>
                <a:off x="1712" y="793"/>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Rectangle 42">
                <a:extLst>
                  <a:ext uri="{FF2B5EF4-FFF2-40B4-BE49-F238E27FC236}">
                    <a16:creationId xmlns:a16="http://schemas.microsoft.com/office/drawing/2014/main" id="{01B063B9-F936-427F-A6FC-79E953B66C53}"/>
                  </a:ext>
                </a:extLst>
              </p:cNvPr>
              <p:cNvSpPr>
                <a:spLocks noChangeArrowheads="1"/>
              </p:cNvSpPr>
              <p:nvPr/>
            </p:nvSpPr>
            <p:spPr bwMode="auto">
              <a:xfrm>
                <a:off x="1745" y="800"/>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43">
                <a:extLst>
                  <a:ext uri="{FF2B5EF4-FFF2-40B4-BE49-F238E27FC236}">
                    <a16:creationId xmlns:a16="http://schemas.microsoft.com/office/drawing/2014/main" id="{9BF3DDD7-9806-49FE-95A9-E4341C4BE6AA}"/>
                  </a:ext>
                </a:extLst>
              </p:cNvPr>
              <p:cNvSpPr>
                <a:spLocks noChangeArrowheads="1"/>
              </p:cNvSpPr>
              <p:nvPr/>
            </p:nvSpPr>
            <p:spPr bwMode="auto">
              <a:xfrm>
                <a:off x="1771" y="797"/>
                <a:ext cx="2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Improve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Rectangle 44">
                <a:extLst>
                  <a:ext uri="{FF2B5EF4-FFF2-40B4-BE49-F238E27FC236}">
                    <a16:creationId xmlns:a16="http://schemas.microsoft.com/office/drawing/2014/main" id="{1A912F3A-AE81-47F7-85F2-DA831C7A29F5}"/>
                  </a:ext>
                </a:extLst>
              </p:cNvPr>
              <p:cNvSpPr>
                <a:spLocks noChangeArrowheads="1"/>
              </p:cNvSpPr>
              <p:nvPr/>
            </p:nvSpPr>
            <p:spPr bwMode="auto">
              <a:xfrm>
                <a:off x="2013" y="79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Rectangle 45">
                <a:extLst>
                  <a:ext uri="{FF2B5EF4-FFF2-40B4-BE49-F238E27FC236}">
                    <a16:creationId xmlns:a16="http://schemas.microsoft.com/office/drawing/2014/main" id="{65536B87-49E8-448F-AC62-25FE0C80EAE1}"/>
                  </a:ext>
                </a:extLst>
              </p:cNvPr>
              <p:cNvSpPr>
                <a:spLocks noChangeArrowheads="1"/>
              </p:cNvSpPr>
              <p:nvPr/>
            </p:nvSpPr>
            <p:spPr bwMode="auto">
              <a:xfrm>
                <a:off x="2028" y="797"/>
                <a:ext cx="6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the service life of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Rectangle 46">
                <a:extLst>
                  <a:ext uri="{FF2B5EF4-FFF2-40B4-BE49-F238E27FC236}">
                    <a16:creationId xmlns:a16="http://schemas.microsoft.com/office/drawing/2014/main" id="{01201FC4-5D82-4BAB-9899-8A0EFD112D27}"/>
                  </a:ext>
                </a:extLst>
              </p:cNvPr>
              <p:cNvSpPr>
                <a:spLocks noChangeArrowheads="1"/>
              </p:cNvSpPr>
              <p:nvPr/>
            </p:nvSpPr>
            <p:spPr bwMode="auto">
              <a:xfrm>
                <a:off x="1771" y="884"/>
                <a:ext cx="2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building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47">
                <a:extLst>
                  <a:ext uri="{FF2B5EF4-FFF2-40B4-BE49-F238E27FC236}">
                    <a16:creationId xmlns:a16="http://schemas.microsoft.com/office/drawing/2014/main" id="{CE986778-AFE0-42A4-8C8D-93F517EF5A33}"/>
                  </a:ext>
                </a:extLst>
              </p:cNvPr>
              <p:cNvSpPr>
                <a:spLocks noChangeArrowheads="1"/>
              </p:cNvSpPr>
              <p:nvPr/>
            </p:nvSpPr>
            <p:spPr bwMode="auto">
              <a:xfrm>
                <a:off x="2002" y="884"/>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48">
                <a:extLst>
                  <a:ext uri="{FF2B5EF4-FFF2-40B4-BE49-F238E27FC236}">
                    <a16:creationId xmlns:a16="http://schemas.microsoft.com/office/drawing/2014/main" id="{0606ADBC-EAB2-48D4-934A-45BE2FFBE3C6}"/>
                  </a:ext>
                </a:extLst>
              </p:cNvPr>
              <p:cNvSpPr>
                <a:spLocks noChangeArrowheads="1"/>
              </p:cNvSpPr>
              <p:nvPr/>
            </p:nvSpPr>
            <p:spPr bwMode="auto">
              <a:xfrm>
                <a:off x="2021" y="88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49">
                <a:extLst>
                  <a:ext uri="{FF2B5EF4-FFF2-40B4-BE49-F238E27FC236}">
                    <a16:creationId xmlns:a16="http://schemas.microsoft.com/office/drawing/2014/main" id="{0E4CB7DA-6DDD-4F64-9D0C-36D866E65FC6}"/>
                  </a:ext>
                </a:extLst>
              </p:cNvPr>
              <p:cNvSpPr>
                <a:spLocks noChangeArrowheads="1"/>
              </p:cNvSpPr>
              <p:nvPr/>
            </p:nvSpPr>
            <p:spPr bwMode="auto">
              <a:xfrm>
                <a:off x="2036" y="884"/>
                <a:ext cx="5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building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Rectangle 50">
                <a:extLst>
                  <a:ext uri="{FF2B5EF4-FFF2-40B4-BE49-F238E27FC236}">
                    <a16:creationId xmlns:a16="http://schemas.microsoft.com/office/drawing/2014/main" id="{D4D04235-14DE-499B-B696-CE2D25155716}"/>
                  </a:ext>
                </a:extLst>
              </p:cNvPr>
              <p:cNvSpPr>
                <a:spLocks noChangeArrowheads="1"/>
              </p:cNvSpPr>
              <p:nvPr/>
            </p:nvSpPr>
            <p:spPr bwMode="auto">
              <a:xfrm>
                <a:off x="2512" y="88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Rectangle 51">
                <a:extLst>
                  <a:ext uri="{FF2B5EF4-FFF2-40B4-BE49-F238E27FC236}">
                    <a16:creationId xmlns:a16="http://schemas.microsoft.com/office/drawing/2014/main" id="{A6F24421-6CB5-4732-BF56-999B8F36B7FF}"/>
                  </a:ext>
                </a:extLst>
              </p:cNvPr>
              <p:cNvSpPr>
                <a:spLocks noChangeArrowheads="1"/>
              </p:cNvSpPr>
              <p:nvPr/>
            </p:nvSpPr>
            <p:spPr bwMode="auto">
              <a:xfrm>
                <a:off x="2528" y="884"/>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Rectangle 52">
                <a:extLst>
                  <a:ext uri="{FF2B5EF4-FFF2-40B4-BE49-F238E27FC236}">
                    <a16:creationId xmlns:a16="http://schemas.microsoft.com/office/drawing/2014/main" id="{4E26A300-8BCA-4798-9335-E1D460559374}"/>
                  </a:ext>
                </a:extLst>
              </p:cNvPr>
              <p:cNvSpPr>
                <a:spLocks noChangeArrowheads="1"/>
              </p:cNvSpPr>
              <p:nvPr/>
            </p:nvSpPr>
            <p:spPr bwMode="auto">
              <a:xfrm>
                <a:off x="1771" y="970"/>
                <a:ext cx="8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building envelope (exterior)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53">
                <a:extLst>
                  <a:ext uri="{FF2B5EF4-FFF2-40B4-BE49-F238E27FC236}">
                    <a16:creationId xmlns:a16="http://schemas.microsoft.com/office/drawing/2014/main" id="{127F404B-B02C-4A8A-BC2E-CA868F153602}"/>
                  </a:ext>
                </a:extLst>
              </p:cNvPr>
              <p:cNvSpPr>
                <a:spLocks noChangeArrowheads="1"/>
              </p:cNvSpPr>
              <p:nvPr/>
            </p:nvSpPr>
            <p:spPr bwMode="auto">
              <a:xfrm>
                <a:off x="2569" y="970"/>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54">
                <a:extLst>
                  <a:ext uri="{FF2B5EF4-FFF2-40B4-BE49-F238E27FC236}">
                    <a16:creationId xmlns:a16="http://schemas.microsoft.com/office/drawing/2014/main" id="{22AE51C6-F7B0-4032-97A2-2A39641C6ED7}"/>
                  </a:ext>
                </a:extLst>
              </p:cNvPr>
              <p:cNvSpPr>
                <a:spLocks noChangeArrowheads="1"/>
              </p:cNvSpPr>
              <p:nvPr/>
            </p:nvSpPr>
            <p:spPr bwMode="auto">
              <a:xfrm>
                <a:off x="2588" y="97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55">
                <a:extLst>
                  <a:ext uri="{FF2B5EF4-FFF2-40B4-BE49-F238E27FC236}">
                    <a16:creationId xmlns:a16="http://schemas.microsoft.com/office/drawing/2014/main" id="{6506E0BD-1CD0-4AB1-B4AA-9F13AFB15991}"/>
                  </a:ext>
                </a:extLst>
              </p:cNvPr>
              <p:cNvSpPr>
                <a:spLocks noChangeArrowheads="1"/>
              </p:cNvSpPr>
              <p:nvPr/>
            </p:nvSpPr>
            <p:spPr bwMode="auto">
              <a:xfrm>
                <a:off x="1712" y="1056"/>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56">
                <a:extLst>
                  <a:ext uri="{FF2B5EF4-FFF2-40B4-BE49-F238E27FC236}">
                    <a16:creationId xmlns:a16="http://schemas.microsoft.com/office/drawing/2014/main" id="{DDD48F28-40A1-4CA3-A61E-A8AB2122072C}"/>
                  </a:ext>
                </a:extLst>
              </p:cNvPr>
              <p:cNvSpPr>
                <a:spLocks noChangeArrowheads="1"/>
              </p:cNvSpPr>
              <p:nvPr/>
            </p:nvSpPr>
            <p:spPr bwMode="auto">
              <a:xfrm>
                <a:off x="1745" y="1063"/>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57">
                <a:extLst>
                  <a:ext uri="{FF2B5EF4-FFF2-40B4-BE49-F238E27FC236}">
                    <a16:creationId xmlns:a16="http://schemas.microsoft.com/office/drawing/2014/main" id="{0A4A937A-05D3-4864-BDCA-2C6589D2DD95}"/>
                  </a:ext>
                </a:extLst>
              </p:cNvPr>
              <p:cNvSpPr>
                <a:spLocks noChangeArrowheads="1"/>
              </p:cNvSpPr>
              <p:nvPr/>
            </p:nvSpPr>
            <p:spPr bwMode="auto">
              <a:xfrm>
                <a:off x="1771" y="1060"/>
                <a:ext cx="2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Improve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58">
                <a:extLst>
                  <a:ext uri="{FF2B5EF4-FFF2-40B4-BE49-F238E27FC236}">
                    <a16:creationId xmlns:a16="http://schemas.microsoft.com/office/drawing/2014/main" id="{7ECB24EE-8B1F-4DF5-9397-FF810039ECA0}"/>
                  </a:ext>
                </a:extLst>
              </p:cNvPr>
              <p:cNvSpPr>
                <a:spLocks noChangeArrowheads="1"/>
              </p:cNvSpPr>
              <p:nvPr/>
            </p:nvSpPr>
            <p:spPr bwMode="auto">
              <a:xfrm>
                <a:off x="2028" y="1060"/>
                <a:ext cx="7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the safety and comfort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59">
                <a:extLst>
                  <a:ext uri="{FF2B5EF4-FFF2-40B4-BE49-F238E27FC236}">
                    <a16:creationId xmlns:a16="http://schemas.microsoft.com/office/drawing/2014/main" id="{4E238332-36A6-41CD-B77B-6D72855EE4C5}"/>
                  </a:ext>
                </a:extLst>
              </p:cNvPr>
              <p:cNvSpPr>
                <a:spLocks noChangeArrowheads="1"/>
              </p:cNvSpPr>
              <p:nvPr/>
            </p:nvSpPr>
            <p:spPr bwMode="auto">
              <a:xfrm>
                <a:off x="1771" y="1146"/>
                <a:ext cx="1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of all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60">
                <a:extLst>
                  <a:ext uri="{FF2B5EF4-FFF2-40B4-BE49-F238E27FC236}">
                    <a16:creationId xmlns:a16="http://schemas.microsoft.com/office/drawing/2014/main" id="{B6AD0CCF-7998-4173-8926-D20783AE557D}"/>
                  </a:ext>
                </a:extLst>
              </p:cNvPr>
              <p:cNvSpPr>
                <a:spLocks noChangeArrowheads="1"/>
              </p:cNvSpPr>
              <p:nvPr/>
            </p:nvSpPr>
            <p:spPr bwMode="auto">
              <a:xfrm>
                <a:off x="1928" y="1146"/>
                <a:ext cx="8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occupants , both staff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61">
                <a:extLst>
                  <a:ext uri="{FF2B5EF4-FFF2-40B4-BE49-F238E27FC236}">
                    <a16:creationId xmlns:a16="http://schemas.microsoft.com/office/drawing/2014/main" id="{7AD3ED5D-E379-411D-A978-2C9B66F6A382}"/>
                  </a:ext>
                </a:extLst>
              </p:cNvPr>
              <p:cNvSpPr>
                <a:spLocks noChangeArrowheads="1"/>
              </p:cNvSpPr>
              <p:nvPr/>
            </p:nvSpPr>
            <p:spPr bwMode="auto">
              <a:xfrm>
                <a:off x="1771" y="1232"/>
                <a:ext cx="23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public;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62">
                <a:extLst>
                  <a:ext uri="{FF2B5EF4-FFF2-40B4-BE49-F238E27FC236}">
                    <a16:creationId xmlns:a16="http://schemas.microsoft.com/office/drawing/2014/main" id="{8A8EBC56-CAFE-428F-8624-FDC5B8751DFB}"/>
                  </a:ext>
                </a:extLst>
              </p:cNvPr>
              <p:cNvSpPr>
                <a:spLocks noChangeArrowheads="1"/>
              </p:cNvSpPr>
              <p:nvPr/>
            </p:nvSpPr>
            <p:spPr bwMode="auto">
              <a:xfrm>
                <a:off x="1964" y="1232"/>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63">
                <a:extLst>
                  <a:ext uri="{FF2B5EF4-FFF2-40B4-BE49-F238E27FC236}">
                    <a16:creationId xmlns:a16="http://schemas.microsoft.com/office/drawing/2014/main" id="{5B75F102-1DAD-4E21-B700-B10D54C7D6D7}"/>
                  </a:ext>
                </a:extLst>
              </p:cNvPr>
              <p:cNvSpPr>
                <a:spLocks noChangeArrowheads="1"/>
              </p:cNvSpPr>
              <p:nvPr/>
            </p:nvSpPr>
            <p:spPr bwMode="auto">
              <a:xfrm>
                <a:off x="2807" y="793"/>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64">
                <a:extLst>
                  <a:ext uri="{FF2B5EF4-FFF2-40B4-BE49-F238E27FC236}">
                    <a16:creationId xmlns:a16="http://schemas.microsoft.com/office/drawing/2014/main" id="{7BA62F19-1ADD-47E7-B90E-6DBF05F6595E}"/>
                  </a:ext>
                </a:extLst>
              </p:cNvPr>
              <p:cNvSpPr>
                <a:spLocks noChangeArrowheads="1"/>
              </p:cNvSpPr>
              <p:nvPr/>
            </p:nvSpPr>
            <p:spPr bwMode="auto">
              <a:xfrm>
                <a:off x="2839" y="800"/>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65">
                <a:extLst>
                  <a:ext uri="{FF2B5EF4-FFF2-40B4-BE49-F238E27FC236}">
                    <a16:creationId xmlns:a16="http://schemas.microsoft.com/office/drawing/2014/main" id="{89231DEF-DAEA-475B-97C9-45F6112C96B1}"/>
                  </a:ext>
                </a:extLst>
              </p:cNvPr>
              <p:cNvSpPr>
                <a:spLocks noChangeArrowheads="1"/>
              </p:cNvSpPr>
              <p:nvPr/>
            </p:nvSpPr>
            <p:spPr bwMode="auto">
              <a:xfrm>
                <a:off x="2865" y="797"/>
                <a:ext cx="1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66">
                <a:extLst>
                  <a:ext uri="{FF2B5EF4-FFF2-40B4-BE49-F238E27FC236}">
                    <a16:creationId xmlns:a16="http://schemas.microsoft.com/office/drawing/2014/main" id="{BA6E1EFE-8043-495B-9B9A-3A4929CDF89E}"/>
                  </a:ext>
                </a:extLst>
              </p:cNvPr>
              <p:cNvSpPr>
                <a:spLocks noChangeArrowheads="1"/>
              </p:cNvSpPr>
              <p:nvPr/>
            </p:nvSpPr>
            <p:spPr bwMode="auto">
              <a:xfrm>
                <a:off x="3009" y="79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Rectangle 67">
                <a:extLst>
                  <a:ext uri="{FF2B5EF4-FFF2-40B4-BE49-F238E27FC236}">
                    <a16:creationId xmlns:a16="http://schemas.microsoft.com/office/drawing/2014/main" id="{8810F625-C28B-4F00-AC21-F025970F6F7B}"/>
                  </a:ext>
                </a:extLst>
              </p:cNvPr>
              <p:cNvSpPr>
                <a:spLocks noChangeArrowheads="1"/>
              </p:cNvSpPr>
              <p:nvPr/>
            </p:nvSpPr>
            <p:spPr bwMode="auto">
              <a:xfrm>
                <a:off x="3024" y="797"/>
                <a:ext cx="3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not resolve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Rectangle 68">
                <a:extLst>
                  <a:ext uri="{FF2B5EF4-FFF2-40B4-BE49-F238E27FC236}">
                    <a16:creationId xmlns:a16="http://schemas.microsoft.com/office/drawing/2014/main" id="{437B6BC0-44E2-409C-A3C5-1B9272E7FD50}"/>
                  </a:ext>
                </a:extLst>
              </p:cNvPr>
              <p:cNvSpPr>
                <a:spLocks noChangeArrowheads="1"/>
              </p:cNvSpPr>
              <p:nvPr/>
            </p:nvSpPr>
            <p:spPr bwMode="auto">
              <a:xfrm>
                <a:off x="3377" y="797"/>
                <a:ext cx="3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current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69">
                <a:extLst>
                  <a:ext uri="{FF2B5EF4-FFF2-40B4-BE49-F238E27FC236}">
                    <a16:creationId xmlns:a16="http://schemas.microsoft.com/office/drawing/2014/main" id="{2C000B7E-8C2C-498F-AF10-31F377D53823}"/>
                  </a:ext>
                </a:extLst>
              </p:cNvPr>
              <p:cNvSpPr>
                <a:spLocks noChangeArrowheads="1"/>
              </p:cNvSpPr>
              <p:nvPr/>
            </p:nvSpPr>
            <p:spPr bwMode="auto">
              <a:xfrm>
                <a:off x="2865" y="884"/>
                <a:ext cx="2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future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Rectangle 70">
                <a:extLst>
                  <a:ext uri="{FF2B5EF4-FFF2-40B4-BE49-F238E27FC236}">
                    <a16:creationId xmlns:a16="http://schemas.microsoft.com/office/drawing/2014/main" id="{B37D9FA3-4202-48A0-B97A-9CFD2AE55647}"/>
                  </a:ext>
                </a:extLst>
              </p:cNvPr>
              <p:cNvSpPr>
                <a:spLocks noChangeArrowheads="1"/>
              </p:cNvSpPr>
              <p:nvPr/>
            </p:nvSpPr>
            <p:spPr bwMode="auto">
              <a:xfrm>
                <a:off x="3060" y="884"/>
                <a:ext cx="4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71">
                <a:extLst>
                  <a:ext uri="{FF2B5EF4-FFF2-40B4-BE49-F238E27FC236}">
                    <a16:creationId xmlns:a16="http://schemas.microsoft.com/office/drawing/2014/main" id="{00B175B7-5CFF-414E-9A48-A18899EC0A59}"/>
                  </a:ext>
                </a:extLst>
              </p:cNvPr>
              <p:cNvSpPr>
                <a:spLocks noChangeArrowheads="1"/>
              </p:cNvSpPr>
              <p:nvPr/>
            </p:nvSpPr>
            <p:spPr bwMode="auto">
              <a:xfrm>
                <a:off x="3430" y="88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72">
                <a:extLst>
                  <a:ext uri="{FF2B5EF4-FFF2-40B4-BE49-F238E27FC236}">
                    <a16:creationId xmlns:a16="http://schemas.microsoft.com/office/drawing/2014/main" id="{AD38DA93-AB82-46B5-8D15-4D588BBD3C1A}"/>
                  </a:ext>
                </a:extLst>
              </p:cNvPr>
              <p:cNvSpPr>
                <a:spLocks noChangeArrowheads="1"/>
              </p:cNvSpPr>
              <p:nvPr/>
            </p:nvSpPr>
            <p:spPr bwMode="auto">
              <a:xfrm>
                <a:off x="3446" y="88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73">
                <a:extLst>
                  <a:ext uri="{FF2B5EF4-FFF2-40B4-BE49-F238E27FC236}">
                    <a16:creationId xmlns:a16="http://schemas.microsoft.com/office/drawing/2014/main" id="{E5CF539D-4604-440C-AD6A-4F0F98B6667B}"/>
                  </a:ext>
                </a:extLst>
              </p:cNvPr>
              <p:cNvSpPr>
                <a:spLocks noChangeArrowheads="1"/>
              </p:cNvSpPr>
              <p:nvPr/>
            </p:nvSpPr>
            <p:spPr bwMode="auto">
              <a:xfrm>
                <a:off x="2807" y="969"/>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Rectangle 74">
                <a:extLst>
                  <a:ext uri="{FF2B5EF4-FFF2-40B4-BE49-F238E27FC236}">
                    <a16:creationId xmlns:a16="http://schemas.microsoft.com/office/drawing/2014/main" id="{080EAED9-0229-4390-8FC6-8F1BE686559E}"/>
                  </a:ext>
                </a:extLst>
              </p:cNvPr>
              <p:cNvSpPr>
                <a:spLocks noChangeArrowheads="1"/>
              </p:cNvSpPr>
              <p:nvPr/>
            </p:nvSpPr>
            <p:spPr bwMode="auto">
              <a:xfrm>
                <a:off x="2839" y="976"/>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Rectangle 75">
                <a:extLst>
                  <a:ext uri="{FF2B5EF4-FFF2-40B4-BE49-F238E27FC236}">
                    <a16:creationId xmlns:a16="http://schemas.microsoft.com/office/drawing/2014/main" id="{EFAC7E87-9B32-401B-B757-F01564F433EE}"/>
                  </a:ext>
                </a:extLst>
              </p:cNvPr>
              <p:cNvSpPr>
                <a:spLocks noChangeArrowheads="1"/>
              </p:cNvSpPr>
              <p:nvPr/>
            </p:nvSpPr>
            <p:spPr bwMode="auto">
              <a:xfrm>
                <a:off x="2865" y="973"/>
                <a:ext cx="9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Central meeting area remains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Rectangle 76">
                <a:extLst>
                  <a:ext uri="{FF2B5EF4-FFF2-40B4-BE49-F238E27FC236}">
                    <a16:creationId xmlns:a16="http://schemas.microsoft.com/office/drawing/2014/main" id="{0994284A-995B-4933-B31D-641D86960606}"/>
                  </a:ext>
                </a:extLst>
              </p:cNvPr>
              <p:cNvSpPr>
                <a:spLocks noChangeArrowheads="1"/>
              </p:cNvSpPr>
              <p:nvPr/>
            </p:nvSpPr>
            <p:spPr bwMode="auto">
              <a:xfrm>
                <a:off x="2865" y="1061"/>
                <a:ext cx="7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sunken and undividable;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6" name="Rectangle 77">
                <a:extLst>
                  <a:ext uri="{FF2B5EF4-FFF2-40B4-BE49-F238E27FC236}">
                    <a16:creationId xmlns:a16="http://schemas.microsoft.com/office/drawing/2014/main" id="{8DFFC8BA-9F81-48A6-B56F-0448C99EF658}"/>
                  </a:ext>
                </a:extLst>
              </p:cNvPr>
              <p:cNvSpPr>
                <a:spLocks noChangeArrowheads="1"/>
              </p:cNvSpPr>
              <p:nvPr/>
            </p:nvSpPr>
            <p:spPr bwMode="auto">
              <a:xfrm>
                <a:off x="3565" y="1061"/>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78">
                <a:extLst>
                  <a:ext uri="{FF2B5EF4-FFF2-40B4-BE49-F238E27FC236}">
                    <a16:creationId xmlns:a16="http://schemas.microsoft.com/office/drawing/2014/main" id="{F9549357-1D2B-4338-83B2-AA9191A8A693}"/>
                  </a:ext>
                </a:extLst>
              </p:cNvPr>
              <p:cNvSpPr>
                <a:spLocks noChangeArrowheads="1"/>
              </p:cNvSpPr>
              <p:nvPr/>
            </p:nvSpPr>
            <p:spPr bwMode="auto">
              <a:xfrm>
                <a:off x="2807" y="1146"/>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79">
                <a:extLst>
                  <a:ext uri="{FF2B5EF4-FFF2-40B4-BE49-F238E27FC236}">
                    <a16:creationId xmlns:a16="http://schemas.microsoft.com/office/drawing/2014/main" id="{F8F35CEE-DF93-468E-8723-AAF2256602F9}"/>
                  </a:ext>
                </a:extLst>
              </p:cNvPr>
              <p:cNvSpPr>
                <a:spLocks noChangeArrowheads="1"/>
              </p:cNvSpPr>
              <p:nvPr/>
            </p:nvSpPr>
            <p:spPr bwMode="auto">
              <a:xfrm>
                <a:off x="2839" y="1153"/>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80">
                <a:extLst>
                  <a:ext uri="{FF2B5EF4-FFF2-40B4-BE49-F238E27FC236}">
                    <a16:creationId xmlns:a16="http://schemas.microsoft.com/office/drawing/2014/main" id="{A7C85BC3-5217-44E9-A8E7-16A9E272BB92}"/>
                  </a:ext>
                </a:extLst>
              </p:cNvPr>
              <p:cNvSpPr>
                <a:spLocks noChangeArrowheads="1"/>
              </p:cNvSpPr>
              <p:nvPr/>
            </p:nvSpPr>
            <p:spPr bwMode="auto">
              <a:xfrm>
                <a:off x="2865" y="1150"/>
                <a:ext cx="10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Restrooms remain spread out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81">
                <a:extLst>
                  <a:ext uri="{FF2B5EF4-FFF2-40B4-BE49-F238E27FC236}">
                    <a16:creationId xmlns:a16="http://schemas.microsoft.com/office/drawing/2014/main" id="{D57A22E3-FF69-4BF5-9E00-D40A0FD1469E}"/>
                  </a:ext>
                </a:extLst>
              </p:cNvPr>
              <p:cNvSpPr>
                <a:spLocks noChangeArrowheads="1"/>
              </p:cNvSpPr>
              <p:nvPr/>
            </p:nvSpPr>
            <p:spPr bwMode="auto">
              <a:xfrm>
                <a:off x="2865" y="1237"/>
                <a:ext cx="1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82">
                <a:extLst>
                  <a:ext uri="{FF2B5EF4-FFF2-40B4-BE49-F238E27FC236}">
                    <a16:creationId xmlns:a16="http://schemas.microsoft.com/office/drawing/2014/main" id="{FEF71A83-6F0F-402F-887A-39B535B0FBA5}"/>
                  </a:ext>
                </a:extLst>
              </p:cNvPr>
              <p:cNvSpPr>
                <a:spLocks noChangeArrowheads="1"/>
              </p:cNvSpPr>
              <p:nvPr/>
            </p:nvSpPr>
            <p:spPr bwMode="auto">
              <a:xfrm>
                <a:off x="2976" y="1237"/>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83">
                <a:extLst>
                  <a:ext uri="{FF2B5EF4-FFF2-40B4-BE49-F238E27FC236}">
                    <a16:creationId xmlns:a16="http://schemas.microsoft.com/office/drawing/2014/main" id="{DF8B6D3F-404A-466F-80F3-5E9544BE2401}"/>
                  </a:ext>
                </a:extLst>
              </p:cNvPr>
              <p:cNvSpPr>
                <a:spLocks noChangeArrowheads="1"/>
              </p:cNvSpPr>
              <p:nvPr/>
            </p:nvSpPr>
            <p:spPr bwMode="auto">
              <a:xfrm>
                <a:off x="2998" y="1237"/>
                <a:ext cx="3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accessible.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84">
                <a:extLst>
                  <a:ext uri="{FF2B5EF4-FFF2-40B4-BE49-F238E27FC236}">
                    <a16:creationId xmlns:a16="http://schemas.microsoft.com/office/drawing/2014/main" id="{239D370E-4493-48DE-AAAC-1BB6B1AC2068}"/>
                  </a:ext>
                </a:extLst>
              </p:cNvPr>
              <p:cNvSpPr>
                <a:spLocks noChangeArrowheads="1"/>
              </p:cNvSpPr>
              <p:nvPr/>
            </p:nvSpPr>
            <p:spPr bwMode="auto">
              <a:xfrm>
                <a:off x="3306" y="1237"/>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85">
                <a:extLst>
                  <a:ext uri="{FF2B5EF4-FFF2-40B4-BE49-F238E27FC236}">
                    <a16:creationId xmlns:a16="http://schemas.microsoft.com/office/drawing/2014/main" id="{5B30DF1B-5782-4EC3-8573-52A4F17C5645}"/>
                  </a:ext>
                </a:extLst>
              </p:cNvPr>
              <p:cNvSpPr>
                <a:spLocks noChangeArrowheads="1"/>
              </p:cNvSpPr>
              <p:nvPr/>
            </p:nvSpPr>
            <p:spPr bwMode="auto">
              <a:xfrm>
                <a:off x="3323" y="123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86">
                <a:extLst>
                  <a:ext uri="{FF2B5EF4-FFF2-40B4-BE49-F238E27FC236}">
                    <a16:creationId xmlns:a16="http://schemas.microsoft.com/office/drawing/2014/main" id="{7A045ABD-E2C6-429E-B9EA-33549E6F5DE0}"/>
                  </a:ext>
                </a:extLst>
              </p:cNvPr>
              <p:cNvSpPr>
                <a:spLocks noChangeArrowheads="1"/>
              </p:cNvSpPr>
              <p:nvPr/>
            </p:nvSpPr>
            <p:spPr bwMode="auto">
              <a:xfrm>
                <a:off x="2807" y="1322"/>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87">
                <a:extLst>
                  <a:ext uri="{FF2B5EF4-FFF2-40B4-BE49-F238E27FC236}">
                    <a16:creationId xmlns:a16="http://schemas.microsoft.com/office/drawing/2014/main" id="{C1E6E8A0-BE38-4D98-B421-D288F6C78977}"/>
                  </a:ext>
                </a:extLst>
              </p:cNvPr>
              <p:cNvSpPr>
                <a:spLocks noChangeArrowheads="1"/>
              </p:cNvSpPr>
              <p:nvPr/>
            </p:nvSpPr>
            <p:spPr bwMode="auto">
              <a:xfrm>
                <a:off x="2839" y="1329"/>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88">
                <a:extLst>
                  <a:ext uri="{FF2B5EF4-FFF2-40B4-BE49-F238E27FC236}">
                    <a16:creationId xmlns:a16="http://schemas.microsoft.com/office/drawing/2014/main" id="{B17CB112-F932-4ABB-A809-99BE56736D99}"/>
                  </a:ext>
                </a:extLst>
              </p:cNvPr>
              <p:cNvSpPr>
                <a:spLocks noChangeArrowheads="1"/>
              </p:cNvSpPr>
              <p:nvPr/>
            </p:nvSpPr>
            <p:spPr bwMode="auto">
              <a:xfrm>
                <a:off x="2865" y="1326"/>
                <a:ext cx="20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Does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89">
                <a:extLst>
                  <a:ext uri="{FF2B5EF4-FFF2-40B4-BE49-F238E27FC236}">
                    <a16:creationId xmlns:a16="http://schemas.microsoft.com/office/drawing/2014/main" id="{DE3A2F7B-97AF-4D8D-9BF5-58C244BDA223}"/>
                  </a:ext>
                </a:extLst>
              </p:cNvPr>
              <p:cNvSpPr>
                <a:spLocks noChangeArrowheads="1"/>
              </p:cNvSpPr>
              <p:nvPr/>
            </p:nvSpPr>
            <p:spPr bwMode="auto">
              <a:xfrm>
                <a:off x="3024" y="1326"/>
                <a:ext cx="88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not provide for future needs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Rectangle 90">
                <a:extLst>
                  <a:ext uri="{FF2B5EF4-FFF2-40B4-BE49-F238E27FC236}">
                    <a16:creationId xmlns:a16="http://schemas.microsoft.com/office/drawing/2014/main" id="{6FD31047-6230-416A-8126-002BF3CA0C00}"/>
                  </a:ext>
                </a:extLst>
              </p:cNvPr>
              <p:cNvSpPr>
                <a:spLocks noChangeArrowheads="1"/>
              </p:cNvSpPr>
              <p:nvPr/>
            </p:nvSpPr>
            <p:spPr bwMode="auto">
              <a:xfrm>
                <a:off x="2865" y="1413"/>
                <a:ext cx="4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of Town Hall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Rectangle 91">
                <a:extLst>
                  <a:ext uri="{FF2B5EF4-FFF2-40B4-BE49-F238E27FC236}">
                    <a16:creationId xmlns:a16="http://schemas.microsoft.com/office/drawing/2014/main" id="{AD6A4EF0-4339-48F5-B4DD-F3A4F90AD370}"/>
                  </a:ext>
                </a:extLst>
              </p:cNvPr>
              <p:cNvSpPr>
                <a:spLocks noChangeArrowheads="1"/>
              </p:cNvSpPr>
              <p:nvPr/>
            </p:nvSpPr>
            <p:spPr bwMode="auto">
              <a:xfrm>
                <a:off x="3226" y="1413"/>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Rectangle 92">
                <a:extLst>
                  <a:ext uri="{FF2B5EF4-FFF2-40B4-BE49-F238E27FC236}">
                    <a16:creationId xmlns:a16="http://schemas.microsoft.com/office/drawing/2014/main" id="{F63A342B-1F9D-45B8-AE58-02FE1D4BBF9F}"/>
                  </a:ext>
                </a:extLst>
              </p:cNvPr>
              <p:cNvSpPr>
                <a:spLocks noChangeArrowheads="1"/>
              </p:cNvSpPr>
              <p:nvPr/>
            </p:nvSpPr>
            <p:spPr bwMode="auto">
              <a:xfrm>
                <a:off x="3241" y="1413"/>
                <a:ext cx="40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as the Town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Rectangle 93">
                <a:extLst>
                  <a:ext uri="{FF2B5EF4-FFF2-40B4-BE49-F238E27FC236}">
                    <a16:creationId xmlns:a16="http://schemas.microsoft.com/office/drawing/2014/main" id="{073CBB33-0411-45BE-81A4-BCA17E1FA3FC}"/>
                  </a:ext>
                </a:extLst>
              </p:cNvPr>
              <p:cNvSpPr>
                <a:spLocks noChangeArrowheads="1"/>
              </p:cNvSpPr>
              <p:nvPr/>
            </p:nvSpPr>
            <p:spPr bwMode="auto">
              <a:xfrm>
                <a:off x="2865" y="1499"/>
                <a:ext cx="66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population increases;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Rectangle 94">
                <a:extLst>
                  <a:ext uri="{FF2B5EF4-FFF2-40B4-BE49-F238E27FC236}">
                    <a16:creationId xmlns:a16="http://schemas.microsoft.com/office/drawing/2014/main" id="{8161174E-357B-466B-A41F-8502D084779E}"/>
                  </a:ext>
                </a:extLst>
              </p:cNvPr>
              <p:cNvSpPr>
                <a:spLocks noChangeArrowheads="1"/>
              </p:cNvSpPr>
              <p:nvPr/>
            </p:nvSpPr>
            <p:spPr bwMode="auto">
              <a:xfrm>
                <a:off x="3480" y="149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95">
                <a:extLst>
                  <a:ext uri="{FF2B5EF4-FFF2-40B4-BE49-F238E27FC236}">
                    <a16:creationId xmlns:a16="http://schemas.microsoft.com/office/drawing/2014/main" id="{7281527C-C2F1-4FCB-86D6-F9B85F7BBFFE}"/>
                  </a:ext>
                </a:extLst>
              </p:cNvPr>
              <p:cNvSpPr>
                <a:spLocks noChangeArrowheads="1"/>
              </p:cNvSpPr>
              <p:nvPr/>
            </p:nvSpPr>
            <p:spPr bwMode="auto">
              <a:xfrm>
                <a:off x="2807" y="1584"/>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Rectangle 96">
                <a:extLst>
                  <a:ext uri="{FF2B5EF4-FFF2-40B4-BE49-F238E27FC236}">
                    <a16:creationId xmlns:a16="http://schemas.microsoft.com/office/drawing/2014/main" id="{2A8B6F55-DEBE-4AD1-8443-4A1F67A3D7C8}"/>
                  </a:ext>
                </a:extLst>
              </p:cNvPr>
              <p:cNvSpPr>
                <a:spLocks noChangeArrowheads="1"/>
              </p:cNvSpPr>
              <p:nvPr/>
            </p:nvSpPr>
            <p:spPr bwMode="auto">
              <a:xfrm>
                <a:off x="2839" y="1591"/>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6" name="Rectangle 97">
                <a:extLst>
                  <a:ext uri="{FF2B5EF4-FFF2-40B4-BE49-F238E27FC236}">
                    <a16:creationId xmlns:a16="http://schemas.microsoft.com/office/drawing/2014/main" id="{63DA10F0-ED29-4D7A-8F47-180ECB12E9A4}"/>
                  </a:ext>
                </a:extLst>
              </p:cNvPr>
              <p:cNvSpPr>
                <a:spLocks noChangeArrowheads="1"/>
              </p:cNvSpPr>
              <p:nvPr/>
            </p:nvSpPr>
            <p:spPr bwMode="auto">
              <a:xfrm>
                <a:off x="2865" y="1588"/>
                <a:ext cx="9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Continued use of a building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7" name="Rectangle 98">
                <a:extLst>
                  <a:ext uri="{FF2B5EF4-FFF2-40B4-BE49-F238E27FC236}">
                    <a16:creationId xmlns:a16="http://schemas.microsoft.com/office/drawing/2014/main" id="{9C3655D7-B213-456F-987B-C0003EDE841C}"/>
                  </a:ext>
                </a:extLst>
              </p:cNvPr>
              <p:cNvSpPr>
                <a:spLocks noChangeArrowheads="1"/>
              </p:cNvSpPr>
              <p:nvPr/>
            </p:nvSpPr>
            <p:spPr bwMode="auto">
              <a:xfrm>
                <a:off x="2865" y="1676"/>
                <a:ext cx="7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designed for a Town Hall;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99">
                <a:extLst>
                  <a:ext uri="{FF2B5EF4-FFF2-40B4-BE49-F238E27FC236}">
                    <a16:creationId xmlns:a16="http://schemas.microsoft.com/office/drawing/2014/main" id="{965D14E6-5ADC-4481-90AE-5610E45BA882}"/>
                  </a:ext>
                </a:extLst>
              </p:cNvPr>
              <p:cNvSpPr>
                <a:spLocks noChangeArrowheads="1"/>
              </p:cNvSpPr>
              <p:nvPr/>
            </p:nvSpPr>
            <p:spPr bwMode="auto">
              <a:xfrm>
                <a:off x="3593" y="1676"/>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100">
                <a:extLst>
                  <a:ext uri="{FF2B5EF4-FFF2-40B4-BE49-F238E27FC236}">
                    <a16:creationId xmlns:a16="http://schemas.microsoft.com/office/drawing/2014/main" id="{68F373E9-9807-4BE5-9E09-EE1C72822487}"/>
                  </a:ext>
                </a:extLst>
              </p:cNvPr>
              <p:cNvSpPr>
                <a:spLocks noChangeArrowheads="1"/>
              </p:cNvSpPr>
              <p:nvPr/>
            </p:nvSpPr>
            <p:spPr bwMode="auto">
              <a:xfrm>
                <a:off x="2807" y="1762"/>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01">
                <a:extLst>
                  <a:ext uri="{FF2B5EF4-FFF2-40B4-BE49-F238E27FC236}">
                    <a16:creationId xmlns:a16="http://schemas.microsoft.com/office/drawing/2014/main" id="{587930FE-04D4-424E-A0E6-31B482008AC1}"/>
                  </a:ext>
                </a:extLst>
              </p:cNvPr>
              <p:cNvSpPr>
                <a:spLocks noChangeArrowheads="1"/>
              </p:cNvSpPr>
              <p:nvPr/>
            </p:nvSpPr>
            <p:spPr bwMode="auto">
              <a:xfrm>
                <a:off x="2839" y="1769"/>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102">
                <a:extLst>
                  <a:ext uri="{FF2B5EF4-FFF2-40B4-BE49-F238E27FC236}">
                    <a16:creationId xmlns:a16="http://schemas.microsoft.com/office/drawing/2014/main" id="{C67542D3-D51E-4273-A006-728C86A9B04D}"/>
                  </a:ext>
                </a:extLst>
              </p:cNvPr>
              <p:cNvSpPr>
                <a:spLocks noChangeArrowheads="1"/>
              </p:cNvSpPr>
              <p:nvPr/>
            </p:nvSpPr>
            <p:spPr bwMode="auto">
              <a:xfrm>
                <a:off x="2865" y="1766"/>
                <a:ext cx="3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Significant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103">
                <a:extLst>
                  <a:ext uri="{FF2B5EF4-FFF2-40B4-BE49-F238E27FC236}">
                    <a16:creationId xmlns:a16="http://schemas.microsoft.com/office/drawing/2014/main" id="{745E4493-6ED4-4111-BFF4-22E3964E0C4A}"/>
                  </a:ext>
                </a:extLst>
              </p:cNvPr>
              <p:cNvSpPr>
                <a:spLocks noChangeArrowheads="1"/>
              </p:cNvSpPr>
              <p:nvPr/>
            </p:nvSpPr>
            <p:spPr bwMode="auto">
              <a:xfrm>
                <a:off x="3163" y="1766"/>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Rectangle 104">
                <a:extLst>
                  <a:ext uri="{FF2B5EF4-FFF2-40B4-BE49-F238E27FC236}">
                    <a16:creationId xmlns:a16="http://schemas.microsoft.com/office/drawing/2014/main" id="{C2BE3CCA-8955-4E89-9280-647A80A5576B}"/>
                  </a:ext>
                </a:extLst>
              </p:cNvPr>
              <p:cNvSpPr>
                <a:spLocks noChangeArrowheads="1"/>
              </p:cNvSpPr>
              <p:nvPr/>
            </p:nvSpPr>
            <p:spPr bwMode="auto">
              <a:xfrm>
                <a:off x="3178" y="1766"/>
                <a:ext cx="6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cost; limited benefit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Rectangle 105">
                <a:extLst>
                  <a:ext uri="{FF2B5EF4-FFF2-40B4-BE49-F238E27FC236}">
                    <a16:creationId xmlns:a16="http://schemas.microsoft.com/office/drawing/2014/main" id="{1DACA1AB-452D-4250-9576-DD458F6B8C9A}"/>
                  </a:ext>
                </a:extLst>
              </p:cNvPr>
              <p:cNvSpPr>
                <a:spLocks noChangeArrowheads="1"/>
              </p:cNvSpPr>
              <p:nvPr/>
            </p:nvSpPr>
            <p:spPr bwMode="auto">
              <a:xfrm>
                <a:off x="3756" y="1766"/>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Rectangle 106">
                <a:extLst>
                  <a:ext uri="{FF2B5EF4-FFF2-40B4-BE49-F238E27FC236}">
                    <a16:creationId xmlns:a16="http://schemas.microsoft.com/office/drawing/2014/main" id="{94CD671C-E182-46B0-85E5-F82EB334CAF3}"/>
                  </a:ext>
                </a:extLst>
              </p:cNvPr>
              <p:cNvSpPr>
                <a:spLocks noChangeArrowheads="1"/>
              </p:cNvSpPr>
              <p:nvPr/>
            </p:nvSpPr>
            <p:spPr bwMode="auto">
              <a:xfrm>
                <a:off x="3773" y="1766"/>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107">
                <a:extLst>
                  <a:ext uri="{FF2B5EF4-FFF2-40B4-BE49-F238E27FC236}">
                    <a16:creationId xmlns:a16="http://schemas.microsoft.com/office/drawing/2014/main" id="{BDD2A501-D00E-44F2-91F1-64D459E3D848}"/>
                  </a:ext>
                </a:extLst>
              </p:cNvPr>
              <p:cNvSpPr>
                <a:spLocks noChangeArrowheads="1"/>
              </p:cNvSpPr>
              <p:nvPr/>
            </p:nvSpPr>
            <p:spPr bwMode="auto">
              <a:xfrm>
                <a:off x="3923" y="794"/>
                <a:ext cx="6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Not 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108">
                <a:extLst>
                  <a:ext uri="{FF2B5EF4-FFF2-40B4-BE49-F238E27FC236}">
                    <a16:creationId xmlns:a16="http://schemas.microsoft.com/office/drawing/2014/main" id="{E2CA53D0-E1DE-4EC2-80B9-D0C646B2DBAE}"/>
                  </a:ext>
                </a:extLst>
              </p:cNvPr>
              <p:cNvSpPr>
                <a:spLocks noChangeArrowheads="1"/>
              </p:cNvSpPr>
              <p:nvPr/>
            </p:nvSpPr>
            <p:spPr bwMode="auto">
              <a:xfrm>
                <a:off x="4492" y="794"/>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109">
                <a:extLst>
                  <a:ext uri="{FF2B5EF4-FFF2-40B4-BE49-F238E27FC236}">
                    <a16:creationId xmlns:a16="http://schemas.microsoft.com/office/drawing/2014/main" id="{C480646F-51E5-4F31-9DDF-395103C094CA}"/>
                  </a:ext>
                </a:extLst>
              </p:cNvPr>
              <p:cNvSpPr>
                <a:spLocks noChangeArrowheads="1"/>
              </p:cNvSpPr>
              <p:nvPr/>
            </p:nvSpPr>
            <p:spPr bwMode="auto">
              <a:xfrm>
                <a:off x="4509" y="79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Rectangle 110">
                <a:extLst>
                  <a:ext uri="{FF2B5EF4-FFF2-40B4-BE49-F238E27FC236}">
                    <a16:creationId xmlns:a16="http://schemas.microsoft.com/office/drawing/2014/main" id="{CD67A9FF-8F17-4750-B5E7-F058BC9E99C2}"/>
                  </a:ext>
                </a:extLst>
              </p:cNvPr>
              <p:cNvSpPr>
                <a:spLocks noChangeArrowheads="1"/>
              </p:cNvSpPr>
              <p:nvPr/>
            </p:nvSpPr>
            <p:spPr bwMode="auto">
              <a:xfrm>
                <a:off x="3923" y="957"/>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Rectangle 111">
                <a:extLst>
                  <a:ext uri="{FF2B5EF4-FFF2-40B4-BE49-F238E27FC236}">
                    <a16:creationId xmlns:a16="http://schemas.microsoft.com/office/drawing/2014/main" id="{2FD5BA0B-7FEC-4E80-91E9-CF94D2291F49}"/>
                  </a:ext>
                </a:extLst>
              </p:cNvPr>
              <p:cNvSpPr>
                <a:spLocks noChangeArrowheads="1"/>
              </p:cNvSpPr>
              <p:nvPr/>
            </p:nvSpPr>
            <p:spPr bwMode="auto">
              <a:xfrm>
                <a:off x="3955" y="964"/>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112">
                <a:extLst>
                  <a:ext uri="{FF2B5EF4-FFF2-40B4-BE49-F238E27FC236}">
                    <a16:creationId xmlns:a16="http://schemas.microsoft.com/office/drawing/2014/main" id="{6BDE98B7-5440-46A9-8245-4BE7BEDD520E}"/>
                  </a:ext>
                </a:extLst>
              </p:cNvPr>
              <p:cNvSpPr>
                <a:spLocks noChangeArrowheads="1"/>
              </p:cNvSpPr>
              <p:nvPr/>
            </p:nvSpPr>
            <p:spPr bwMode="auto">
              <a:xfrm>
                <a:off x="3981" y="961"/>
                <a:ext cx="1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Rectangle 113">
                <a:extLst>
                  <a:ext uri="{FF2B5EF4-FFF2-40B4-BE49-F238E27FC236}">
                    <a16:creationId xmlns:a16="http://schemas.microsoft.com/office/drawing/2014/main" id="{14694767-7FBD-4AFC-AF29-20048FAF668F}"/>
                  </a:ext>
                </a:extLst>
              </p:cNvPr>
              <p:cNvSpPr>
                <a:spLocks noChangeArrowheads="1"/>
              </p:cNvSpPr>
              <p:nvPr/>
            </p:nvSpPr>
            <p:spPr bwMode="auto">
              <a:xfrm>
                <a:off x="4125" y="961"/>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3" name="Rectangle 114">
                <a:extLst>
                  <a:ext uri="{FF2B5EF4-FFF2-40B4-BE49-F238E27FC236}">
                    <a16:creationId xmlns:a16="http://schemas.microsoft.com/office/drawing/2014/main" id="{21F3DE70-3952-4D6A-82F3-3D8625C7A9DE}"/>
                  </a:ext>
                </a:extLst>
              </p:cNvPr>
              <p:cNvSpPr>
                <a:spLocks noChangeArrowheads="1"/>
              </p:cNvSpPr>
              <p:nvPr/>
            </p:nvSpPr>
            <p:spPr bwMode="auto">
              <a:xfrm>
                <a:off x="4140" y="961"/>
                <a:ext cx="6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not address existing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Rectangle 115">
                <a:extLst>
                  <a:ext uri="{FF2B5EF4-FFF2-40B4-BE49-F238E27FC236}">
                    <a16:creationId xmlns:a16="http://schemas.microsoft.com/office/drawing/2014/main" id="{669A7326-6560-4B6B-A617-F6EBD7C66FD6}"/>
                  </a:ext>
                </a:extLst>
              </p:cNvPr>
              <p:cNvSpPr>
                <a:spLocks noChangeArrowheads="1"/>
              </p:cNvSpPr>
              <p:nvPr/>
            </p:nvSpPr>
            <p:spPr bwMode="auto">
              <a:xfrm>
                <a:off x="3981" y="1047"/>
                <a:ext cx="2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Rectangle 116">
                <a:extLst>
                  <a:ext uri="{FF2B5EF4-FFF2-40B4-BE49-F238E27FC236}">
                    <a16:creationId xmlns:a16="http://schemas.microsoft.com/office/drawing/2014/main" id="{82C0AE9B-6CB0-46AE-BC0E-80284CED974E}"/>
                  </a:ext>
                </a:extLst>
              </p:cNvPr>
              <p:cNvSpPr>
                <a:spLocks noChangeArrowheads="1"/>
              </p:cNvSpPr>
              <p:nvPr/>
            </p:nvSpPr>
            <p:spPr bwMode="auto">
              <a:xfrm>
                <a:off x="4220" y="1047"/>
                <a:ext cx="8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Rectangle 117">
                <a:extLst>
                  <a:ext uri="{FF2B5EF4-FFF2-40B4-BE49-F238E27FC236}">
                    <a16:creationId xmlns:a16="http://schemas.microsoft.com/office/drawing/2014/main" id="{B7F521B8-0019-424F-9190-6E811BC28C94}"/>
                  </a:ext>
                </a:extLst>
              </p:cNvPr>
              <p:cNvSpPr>
                <a:spLocks noChangeArrowheads="1"/>
              </p:cNvSpPr>
              <p:nvPr/>
            </p:nvSpPr>
            <p:spPr bwMode="auto">
              <a:xfrm>
                <a:off x="4271" y="104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Rectangle 118">
                <a:extLst>
                  <a:ext uri="{FF2B5EF4-FFF2-40B4-BE49-F238E27FC236}">
                    <a16:creationId xmlns:a16="http://schemas.microsoft.com/office/drawing/2014/main" id="{BC8E53F6-7581-42B2-9962-EF17B208E684}"/>
                  </a:ext>
                </a:extLst>
              </p:cNvPr>
              <p:cNvSpPr>
                <a:spLocks noChangeArrowheads="1"/>
              </p:cNvSpPr>
              <p:nvPr/>
            </p:nvSpPr>
            <p:spPr bwMode="auto">
              <a:xfrm>
                <a:off x="4287" y="1047"/>
                <a:ext cx="4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deficiencies;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Rectangle 119">
                <a:extLst>
                  <a:ext uri="{FF2B5EF4-FFF2-40B4-BE49-F238E27FC236}">
                    <a16:creationId xmlns:a16="http://schemas.microsoft.com/office/drawing/2014/main" id="{29D8F444-5CFE-4E0A-8FC2-9F55EAB991EA}"/>
                  </a:ext>
                </a:extLst>
              </p:cNvPr>
              <p:cNvSpPr>
                <a:spLocks noChangeArrowheads="1"/>
              </p:cNvSpPr>
              <p:nvPr/>
            </p:nvSpPr>
            <p:spPr bwMode="auto">
              <a:xfrm>
                <a:off x="4643" y="104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120">
                <a:extLst>
                  <a:ext uri="{FF2B5EF4-FFF2-40B4-BE49-F238E27FC236}">
                    <a16:creationId xmlns:a16="http://schemas.microsoft.com/office/drawing/2014/main" id="{B62FAB6A-51C5-4A08-A33F-8741EA44FC53}"/>
                  </a:ext>
                </a:extLst>
              </p:cNvPr>
              <p:cNvSpPr>
                <a:spLocks noChangeArrowheads="1"/>
              </p:cNvSpPr>
              <p:nvPr/>
            </p:nvSpPr>
            <p:spPr bwMode="auto">
              <a:xfrm>
                <a:off x="305" y="79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121">
                <a:extLst>
                  <a:ext uri="{FF2B5EF4-FFF2-40B4-BE49-F238E27FC236}">
                    <a16:creationId xmlns:a16="http://schemas.microsoft.com/office/drawing/2014/main" id="{45182B57-43C6-4FA5-B1F5-35C6455A6249}"/>
                  </a:ext>
                </a:extLst>
              </p:cNvPr>
              <p:cNvSpPr>
                <a:spLocks noChangeArrowheads="1"/>
              </p:cNvSpPr>
              <p:nvPr/>
            </p:nvSpPr>
            <p:spPr bwMode="auto">
              <a:xfrm>
                <a:off x="308" y="791"/>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22">
                <a:extLst>
                  <a:ext uri="{FF2B5EF4-FFF2-40B4-BE49-F238E27FC236}">
                    <a16:creationId xmlns:a16="http://schemas.microsoft.com/office/drawing/2014/main" id="{94B874DE-4BE9-4BC2-9890-20BA509CCC6C}"/>
                  </a:ext>
                </a:extLst>
              </p:cNvPr>
              <p:cNvSpPr>
                <a:spLocks noChangeArrowheads="1"/>
              </p:cNvSpPr>
              <p:nvPr/>
            </p:nvSpPr>
            <p:spPr bwMode="auto">
              <a:xfrm>
                <a:off x="578" y="79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23">
                <a:extLst>
                  <a:ext uri="{FF2B5EF4-FFF2-40B4-BE49-F238E27FC236}">
                    <a16:creationId xmlns:a16="http://schemas.microsoft.com/office/drawing/2014/main" id="{D73761F7-B68A-44D0-B5FA-4C21E360CDDF}"/>
                  </a:ext>
                </a:extLst>
              </p:cNvPr>
              <p:cNvSpPr>
                <a:spLocks noChangeArrowheads="1"/>
              </p:cNvSpPr>
              <p:nvPr/>
            </p:nvSpPr>
            <p:spPr bwMode="auto">
              <a:xfrm>
                <a:off x="581" y="791"/>
                <a:ext cx="109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124">
                <a:extLst>
                  <a:ext uri="{FF2B5EF4-FFF2-40B4-BE49-F238E27FC236}">
                    <a16:creationId xmlns:a16="http://schemas.microsoft.com/office/drawing/2014/main" id="{9BEDBE35-4598-4C8C-93E9-6327603730F5}"/>
                  </a:ext>
                </a:extLst>
              </p:cNvPr>
              <p:cNvSpPr>
                <a:spLocks noChangeArrowheads="1"/>
              </p:cNvSpPr>
              <p:nvPr/>
            </p:nvSpPr>
            <p:spPr bwMode="auto">
              <a:xfrm>
                <a:off x="1675" y="79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25">
                <a:extLst>
                  <a:ext uri="{FF2B5EF4-FFF2-40B4-BE49-F238E27FC236}">
                    <a16:creationId xmlns:a16="http://schemas.microsoft.com/office/drawing/2014/main" id="{692D38A8-2A7F-412A-9B0C-3E9B66BE56A3}"/>
                  </a:ext>
                </a:extLst>
              </p:cNvPr>
              <p:cNvSpPr>
                <a:spLocks noChangeArrowheads="1"/>
              </p:cNvSpPr>
              <p:nvPr/>
            </p:nvSpPr>
            <p:spPr bwMode="auto">
              <a:xfrm>
                <a:off x="1678" y="791"/>
                <a:ext cx="10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126">
                <a:extLst>
                  <a:ext uri="{FF2B5EF4-FFF2-40B4-BE49-F238E27FC236}">
                    <a16:creationId xmlns:a16="http://schemas.microsoft.com/office/drawing/2014/main" id="{666B174A-B64A-4D01-8771-5BFF3B21DC7E}"/>
                  </a:ext>
                </a:extLst>
              </p:cNvPr>
              <p:cNvSpPr>
                <a:spLocks noChangeArrowheads="1"/>
              </p:cNvSpPr>
              <p:nvPr/>
            </p:nvSpPr>
            <p:spPr bwMode="auto">
              <a:xfrm>
                <a:off x="2771" y="79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27">
                <a:extLst>
                  <a:ext uri="{FF2B5EF4-FFF2-40B4-BE49-F238E27FC236}">
                    <a16:creationId xmlns:a16="http://schemas.microsoft.com/office/drawing/2014/main" id="{687D61FE-330E-494B-8F72-2F4E54CA7DFF}"/>
                  </a:ext>
                </a:extLst>
              </p:cNvPr>
              <p:cNvSpPr>
                <a:spLocks noChangeArrowheads="1"/>
              </p:cNvSpPr>
              <p:nvPr/>
            </p:nvSpPr>
            <p:spPr bwMode="auto">
              <a:xfrm>
                <a:off x="2774" y="791"/>
                <a:ext cx="111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28">
                <a:extLst>
                  <a:ext uri="{FF2B5EF4-FFF2-40B4-BE49-F238E27FC236}">
                    <a16:creationId xmlns:a16="http://schemas.microsoft.com/office/drawing/2014/main" id="{0CFB18C6-1FE5-4B43-ABF3-3868D4C594C4}"/>
                  </a:ext>
                </a:extLst>
              </p:cNvPr>
              <p:cNvSpPr>
                <a:spLocks noChangeArrowheads="1"/>
              </p:cNvSpPr>
              <p:nvPr/>
            </p:nvSpPr>
            <p:spPr bwMode="auto">
              <a:xfrm>
                <a:off x="3886" y="79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29">
                <a:extLst>
                  <a:ext uri="{FF2B5EF4-FFF2-40B4-BE49-F238E27FC236}">
                    <a16:creationId xmlns:a16="http://schemas.microsoft.com/office/drawing/2014/main" id="{E2759412-F793-45B6-A0F5-FE1F55E51275}"/>
                  </a:ext>
                </a:extLst>
              </p:cNvPr>
              <p:cNvSpPr>
                <a:spLocks noChangeArrowheads="1"/>
              </p:cNvSpPr>
              <p:nvPr/>
            </p:nvSpPr>
            <p:spPr bwMode="auto">
              <a:xfrm>
                <a:off x="3889" y="791"/>
                <a:ext cx="103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30">
                <a:extLst>
                  <a:ext uri="{FF2B5EF4-FFF2-40B4-BE49-F238E27FC236}">
                    <a16:creationId xmlns:a16="http://schemas.microsoft.com/office/drawing/2014/main" id="{4CE15B0D-0DAA-4F7A-9064-AB2A1C4B0A2F}"/>
                  </a:ext>
                </a:extLst>
              </p:cNvPr>
              <p:cNvSpPr>
                <a:spLocks noChangeArrowheads="1"/>
              </p:cNvSpPr>
              <p:nvPr/>
            </p:nvSpPr>
            <p:spPr bwMode="auto">
              <a:xfrm>
                <a:off x="4926" y="79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31">
                <a:extLst>
                  <a:ext uri="{FF2B5EF4-FFF2-40B4-BE49-F238E27FC236}">
                    <a16:creationId xmlns:a16="http://schemas.microsoft.com/office/drawing/2014/main" id="{A94D2524-731E-4D52-BB26-88DDC7D33CD6}"/>
                  </a:ext>
                </a:extLst>
              </p:cNvPr>
              <p:cNvSpPr>
                <a:spLocks noChangeArrowheads="1"/>
              </p:cNvSpPr>
              <p:nvPr/>
            </p:nvSpPr>
            <p:spPr bwMode="auto">
              <a:xfrm>
                <a:off x="305" y="795"/>
                <a:ext cx="3" cy="10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32">
                <a:extLst>
                  <a:ext uri="{FF2B5EF4-FFF2-40B4-BE49-F238E27FC236}">
                    <a16:creationId xmlns:a16="http://schemas.microsoft.com/office/drawing/2014/main" id="{C6CCA0FC-5746-4E07-814F-19EBF0A0B745}"/>
                  </a:ext>
                </a:extLst>
              </p:cNvPr>
              <p:cNvSpPr>
                <a:spLocks noChangeArrowheads="1"/>
              </p:cNvSpPr>
              <p:nvPr/>
            </p:nvSpPr>
            <p:spPr bwMode="auto">
              <a:xfrm>
                <a:off x="578" y="795"/>
                <a:ext cx="3" cy="10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33">
                <a:extLst>
                  <a:ext uri="{FF2B5EF4-FFF2-40B4-BE49-F238E27FC236}">
                    <a16:creationId xmlns:a16="http://schemas.microsoft.com/office/drawing/2014/main" id="{656CEE18-5777-4616-A4A3-A4482626A1DD}"/>
                  </a:ext>
                </a:extLst>
              </p:cNvPr>
              <p:cNvSpPr>
                <a:spLocks noChangeArrowheads="1"/>
              </p:cNvSpPr>
              <p:nvPr/>
            </p:nvSpPr>
            <p:spPr bwMode="auto">
              <a:xfrm>
                <a:off x="1675" y="795"/>
                <a:ext cx="3" cy="10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34">
                <a:extLst>
                  <a:ext uri="{FF2B5EF4-FFF2-40B4-BE49-F238E27FC236}">
                    <a16:creationId xmlns:a16="http://schemas.microsoft.com/office/drawing/2014/main" id="{3A59DD57-18A7-4615-8007-327EE38B82C8}"/>
                  </a:ext>
                </a:extLst>
              </p:cNvPr>
              <p:cNvSpPr>
                <a:spLocks noChangeArrowheads="1"/>
              </p:cNvSpPr>
              <p:nvPr/>
            </p:nvSpPr>
            <p:spPr bwMode="auto">
              <a:xfrm>
                <a:off x="2771" y="795"/>
                <a:ext cx="3" cy="10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35">
                <a:extLst>
                  <a:ext uri="{FF2B5EF4-FFF2-40B4-BE49-F238E27FC236}">
                    <a16:creationId xmlns:a16="http://schemas.microsoft.com/office/drawing/2014/main" id="{7D2EB335-ED30-400D-A8A6-0FFEA76A4063}"/>
                  </a:ext>
                </a:extLst>
              </p:cNvPr>
              <p:cNvSpPr>
                <a:spLocks noChangeArrowheads="1"/>
              </p:cNvSpPr>
              <p:nvPr/>
            </p:nvSpPr>
            <p:spPr bwMode="auto">
              <a:xfrm>
                <a:off x="3886" y="795"/>
                <a:ext cx="3" cy="10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36">
                <a:extLst>
                  <a:ext uri="{FF2B5EF4-FFF2-40B4-BE49-F238E27FC236}">
                    <a16:creationId xmlns:a16="http://schemas.microsoft.com/office/drawing/2014/main" id="{B1BA5451-4AD7-4BE6-9ED1-360BC2330C52}"/>
                  </a:ext>
                </a:extLst>
              </p:cNvPr>
              <p:cNvSpPr>
                <a:spLocks noChangeArrowheads="1"/>
              </p:cNvSpPr>
              <p:nvPr/>
            </p:nvSpPr>
            <p:spPr bwMode="auto">
              <a:xfrm>
                <a:off x="4926" y="795"/>
                <a:ext cx="3" cy="10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37">
                <a:extLst>
                  <a:ext uri="{FF2B5EF4-FFF2-40B4-BE49-F238E27FC236}">
                    <a16:creationId xmlns:a16="http://schemas.microsoft.com/office/drawing/2014/main" id="{987895C3-19CB-4B99-8311-6CE9229F8FA1}"/>
                  </a:ext>
                </a:extLst>
              </p:cNvPr>
              <p:cNvSpPr>
                <a:spLocks noChangeArrowheads="1"/>
              </p:cNvSpPr>
              <p:nvPr/>
            </p:nvSpPr>
            <p:spPr bwMode="auto">
              <a:xfrm>
                <a:off x="425" y="1869"/>
                <a:ext cx="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138">
                <a:extLst>
                  <a:ext uri="{FF2B5EF4-FFF2-40B4-BE49-F238E27FC236}">
                    <a16:creationId xmlns:a16="http://schemas.microsoft.com/office/drawing/2014/main" id="{E30BD8D9-F97B-494E-AD7E-FFB00FB0F58D}"/>
                  </a:ext>
                </a:extLst>
              </p:cNvPr>
              <p:cNvSpPr>
                <a:spLocks noChangeArrowheads="1"/>
              </p:cNvSpPr>
              <p:nvPr/>
            </p:nvSpPr>
            <p:spPr bwMode="auto">
              <a:xfrm>
                <a:off x="461" y="186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139">
                <a:extLst>
                  <a:ext uri="{FF2B5EF4-FFF2-40B4-BE49-F238E27FC236}">
                    <a16:creationId xmlns:a16="http://schemas.microsoft.com/office/drawing/2014/main" id="{A50FD89A-0B57-45B4-B183-C3B8EB1B48E3}"/>
                  </a:ext>
                </a:extLst>
              </p:cNvPr>
              <p:cNvSpPr>
                <a:spLocks noChangeArrowheads="1"/>
              </p:cNvSpPr>
              <p:nvPr/>
            </p:nvSpPr>
            <p:spPr bwMode="auto">
              <a:xfrm>
                <a:off x="615" y="1869"/>
                <a:ext cx="11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Renovations to the existing building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9" name="Rectangle 140">
                <a:extLst>
                  <a:ext uri="{FF2B5EF4-FFF2-40B4-BE49-F238E27FC236}">
                    <a16:creationId xmlns:a16="http://schemas.microsoft.com/office/drawing/2014/main" id="{2DD09CB6-8640-48E7-A45E-530370626673}"/>
                  </a:ext>
                </a:extLst>
              </p:cNvPr>
              <p:cNvSpPr>
                <a:spLocks noChangeArrowheads="1"/>
              </p:cNvSpPr>
              <p:nvPr/>
            </p:nvSpPr>
            <p:spPr bwMode="auto">
              <a:xfrm>
                <a:off x="615" y="1955"/>
                <a:ext cx="8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as noted in Option 1 above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Rectangle 141">
                <a:extLst>
                  <a:ext uri="{FF2B5EF4-FFF2-40B4-BE49-F238E27FC236}">
                    <a16:creationId xmlns:a16="http://schemas.microsoft.com/office/drawing/2014/main" id="{D5802489-2AAA-42C6-90CA-C6FC7198AEE7}"/>
                  </a:ext>
                </a:extLst>
              </p:cNvPr>
              <p:cNvSpPr>
                <a:spLocks noChangeArrowheads="1"/>
              </p:cNvSpPr>
              <p:nvPr/>
            </p:nvSpPr>
            <p:spPr bwMode="auto">
              <a:xfrm>
                <a:off x="1389" y="1955"/>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1" name="Rectangle 142">
                <a:extLst>
                  <a:ext uri="{FF2B5EF4-FFF2-40B4-BE49-F238E27FC236}">
                    <a16:creationId xmlns:a16="http://schemas.microsoft.com/office/drawing/2014/main" id="{3D46FE46-55A8-47E7-AC86-031A9A8B245F}"/>
                  </a:ext>
                </a:extLst>
              </p:cNvPr>
              <p:cNvSpPr>
                <a:spLocks noChangeArrowheads="1"/>
              </p:cNvSpPr>
              <p:nvPr/>
            </p:nvSpPr>
            <p:spPr bwMode="auto">
              <a:xfrm>
                <a:off x="1404" y="1955"/>
                <a:ext cx="1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143">
                <a:extLst>
                  <a:ext uri="{FF2B5EF4-FFF2-40B4-BE49-F238E27FC236}">
                    <a16:creationId xmlns:a16="http://schemas.microsoft.com/office/drawing/2014/main" id="{700D3A2F-C4E6-41A5-9625-E5D26299F704}"/>
                  </a:ext>
                </a:extLst>
              </p:cNvPr>
              <p:cNvSpPr>
                <a:spLocks noChangeArrowheads="1"/>
              </p:cNvSpPr>
              <p:nvPr/>
            </p:nvSpPr>
            <p:spPr bwMode="auto">
              <a:xfrm>
                <a:off x="615" y="2042"/>
                <a:ext cx="10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including raised central meeting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3" name="Rectangle 144">
                <a:extLst>
                  <a:ext uri="{FF2B5EF4-FFF2-40B4-BE49-F238E27FC236}">
                    <a16:creationId xmlns:a16="http://schemas.microsoft.com/office/drawing/2014/main" id="{F4A817CA-3FD8-4CF4-AC17-1281634A349A}"/>
                  </a:ext>
                </a:extLst>
              </p:cNvPr>
              <p:cNvSpPr>
                <a:spLocks noChangeArrowheads="1"/>
              </p:cNvSpPr>
              <p:nvPr/>
            </p:nvSpPr>
            <p:spPr bwMode="auto">
              <a:xfrm>
                <a:off x="615" y="2128"/>
                <a:ext cx="94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area with enclosing walls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145">
                <a:extLst>
                  <a:ext uri="{FF2B5EF4-FFF2-40B4-BE49-F238E27FC236}">
                    <a16:creationId xmlns:a16="http://schemas.microsoft.com/office/drawing/2014/main" id="{81DACF9A-F650-4A6F-8F3F-5359C91909B2}"/>
                  </a:ext>
                </a:extLst>
              </p:cNvPr>
              <p:cNvSpPr>
                <a:spLocks noChangeArrowheads="1"/>
              </p:cNvSpPr>
              <p:nvPr/>
            </p:nvSpPr>
            <p:spPr bwMode="auto">
              <a:xfrm>
                <a:off x="615" y="2214"/>
                <a:ext cx="7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moveable partitions for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5" name="Rectangle 146">
                <a:extLst>
                  <a:ext uri="{FF2B5EF4-FFF2-40B4-BE49-F238E27FC236}">
                    <a16:creationId xmlns:a16="http://schemas.microsoft.com/office/drawing/2014/main" id="{BAA97692-09B0-44B1-AA05-C1633FB74054}"/>
                  </a:ext>
                </a:extLst>
              </p:cNvPr>
              <p:cNvSpPr>
                <a:spLocks noChangeArrowheads="1"/>
              </p:cNvSpPr>
              <p:nvPr/>
            </p:nvSpPr>
            <p:spPr bwMode="auto">
              <a:xfrm>
                <a:off x="615" y="2301"/>
                <a:ext cx="10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subdividing central meeting space;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6" name="Rectangle 147">
                <a:extLst>
                  <a:ext uri="{FF2B5EF4-FFF2-40B4-BE49-F238E27FC236}">
                    <a16:creationId xmlns:a16="http://schemas.microsoft.com/office/drawing/2014/main" id="{FAC1DF0D-F939-46D8-95B5-BCEFA373CF33}"/>
                  </a:ext>
                </a:extLst>
              </p:cNvPr>
              <p:cNvSpPr>
                <a:spLocks noChangeArrowheads="1"/>
              </p:cNvSpPr>
              <p:nvPr/>
            </p:nvSpPr>
            <p:spPr bwMode="auto">
              <a:xfrm>
                <a:off x="615" y="2387"/>
                <a:ext cx="7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reconfigured restroom/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148">
                <a:extLst>
                  <a:ext uri="{FF2B5EF4-FFF2-40B4-BE49-F238E27FC236}">
                    <a16:creationId xmlns:a16="http://schemas.microsoft.com/office/drawing/2014/main" id="{9178B561-8288-4035-ACED-4D8EF6551295}"/>
                  </a:ext>
                </a:extLst>
              </p:cNvPr>
              <p:cNvSpPr>
                <a:spLocks noChangeArrowheads="1"/>
              </p:cNvSpPr>
              <p:nvPr/>
            </p:nvSpPr>
            <p:spPr bwMode="auto">
              <a:xfrm>
                <a:off x="615" y="2473"/>
                <a:ext cx="10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mechanical room areas to provide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Rectangle 149">
                <a:extLst>
                  <a:ext uri="{FF2B5EF4-FFF2-40B4-BE49-F238E27FC236}">
                    <a16:creationId xmlns:a16="http://schemas.microsoft.com/office/drawing/2014/main" id="{5BB0FE7E-7994-4FDA-AB9D-17E5C4841924}"/>
                  </a:ext>
                </a:extLst>
              </p:cNvPr>
              <p:cNvSpPr>
                <a:spLocks noChangeArrowheads="1"/>
              </p:cNvSpPr>
              <p:nvPr/>
            </p:nvSpPr>
            <p:spPr bwMode="auto">
              <a:xfrm>
                <a:off x="615" y="2560"/>
                <a:ext cx="104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centralized, accessible restrooms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Rectangle 150">
                <a:extLst>
                  <a:ext uri="{FF2B5EF4-FFF2-40B4-BE49-F238E27FC236}">
                    <a16:creationId xmlns:a16="http://schemas.microsoft.com/office/drawing/2014/main" id="{46D981D7-E8F5-4DBA-AF6B-E3C706428794}"/>
                  </a:ext>
                </a:extLst>
              </p:cNvPr>
              <p:cNvSpPr>
                <a:spLocks noChangeArrowheads="1"/>
              </p:cNvSpPr>
              <p:nvPr/>
            </p:nvSpPr>
            <p:spPr bwMode="auto">
              <a:xfrm>
                <a:off x="615" y="2646"/>
                <a:ext cx="9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and additional office or storage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Rectangle 151">
                <a:extLst>
                  <a:ext uri="{FF2B5EF4-FFF2-40B4-BE49-F238E27FC236}">
                    <a16:creationId xmlns:a16="http://schemas.microsoft.com/office/drawing/2014/main" id="{0BF53D02-D832-4EBF-9CFA-56A7D6CE84DF}"/>
                  </a:ext>
                </a:extLst>
              </p:cNvPr>
              <p:cNvSpPr>
                <a:spLocks noChangeArrowheads="1"/>
              </p:cNvSpPr>
              <p:nvPr/>
            </p:nvSpPr>
            <p:spPr bwMode="auto">
              <a:xfrm>
                <a:off x="615" y="2732"/>
                <a:ext cx="22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space.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Rectangle 152">
                <a:extLst>
                  <a:ext uri="{FF2B5EF4-FFF2-40B4-BE49-F238E27FC236}">
                    <a16:creationId xmlns:a16="http://schemas.microsoft.com/office/drawing/2014/main" id="{D3EDD083-A163-4BEF-8654-43CBA785AC99}"/>
                  </a:ext>
                </a:extLst>
              </p:cNvPr>
              <p:cNvSpPr>
                <a:spLocks noChangeArrowheads="1"/>
              </p:cNvSpPr>
              <p:nvPr/>
            </p:nvSpPr>
            <p:spPr bwMode="auto">
              <a:xfrm>
                <a:off x="800" y="2732"/>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153">
                <a:extLst>
                  <a:ext uri="{FF2B5EF4-FFF2-40B4-BE49-F238E27FC236}">
                    <a16:creationId xmlns:a16="http://schemas.microsoft.com/office/drawing/2014/main" id="{37043C80-85E4-473A-92BE-2F4C19752611}"/>
                  </a:ext>
                </a:extLst>
              </p:cNvPr>
              <p:cNvSpPr>
                <a:spLocks noChangeArrowheads="1"/>
              </p:cNvSpPr>
              <p:nvPr/>
            </p:nvSpPr>
            <p:spPr bwMode="auto">
              <a:xfrm>
                <a:off x="615" y="2896"/>
                <a:ext cx="7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Will trigger need for full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Rectangle 154">
                <a:extLst>
                  <a:ext uri="{FF2B5EF4-FFF2-40B4-BE49-F238E27FC236}">
                    <a16:creationId xmlns:a16="http://schemas.microsoft.com/office/drawing/2014/main" id="{CB7B489A-64C2-46AE-9161-6FF88743F0B6}"/>
                  </a:ext>
                </a:extLst>
              </p:cNvPr>
              <p:cNvSpPr>
                <a:spLocks noChangeArrowheads="1"/>
              </p:cNvSpPr>
              <p:nvPr/>
            </p:nvSpPr>
            <p:spPr bwMode="auto">
              <a:xfrm>
                <a:off x="615" y="2982"/>
                <a:ext cx="10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accessibility and sprinkler system.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Rectangle 155">
                <a:extLst>
                  <a:ext uri="{FF2B5EF4-FFF2-40B4-BE49-F238E27FC236}">
                    <a16:creationId xmlns:a16="http://schemas.microsoft.com/office/drawing/2014/main" id="{13EC6399-48A9-4BC0-B5C9-64B08BBFE8A1}"/>
                  </a:ext>
                </a:extLst>
              </p:cNvPr>
              <p:cNvSpPr>
                <a:spLocks noChangeArrowheads="1"/>
              </p:cNvSpPr>
              <p:nvPr/>
            </p:nvSpPr>
            <p:spPr bwMode="auto">
              <a:xfrm>
                <a:off x="1583" y="2982"/>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 name="Rectangle 156">
                <a:extLst>
                  <a:ext uri="{FF2B5EF4-FFF2-40B4-BE49-F238E27FC236}">
                    <a16:creationId xmlns:a16="http://schemas.microsoft.com/office/drawing/2014/main" id="{1DA40A8C-D57B-49D4-9150-1B45FDA5CDDE}"/>
                  </a:ext>
                </a:extLst>
              </p:cNvPr>
              <p:cNvSpPr>
                <a:spLocks noChangeArrowheads="1"/>
              </p:cNvSpPr>
              <p:nvPr/>
            </p:nvSpPr>
            <p:spPr bwMode="auto">
              <a:xfrm>
                <a:off x="1712" y="1868"/>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6" name="Rectangle 157">
                <a:extLst>
                  <a:ext uri="{FF2B5EF4-FFF2-40B4-BE49-F238E27FC236}">
                    <a16:creationId xmlns:a16="http://schemas.microsoft.com/office/drawing/2014/main" id="{00BAB139-012F-4F22-BEDB-F48B7A99A263}"/>
                  </a:ext>
                </a:extLst>
              </p:cNvPr>
              <p:cNvSpPr>
                <a:spLocks noChangeArrowheads="1"/>
              </p:cNvSpPr>
              <p:nvPr/>
            </p:nvSpPr>
            <p:spPr bwMode="auto">
              <a:xfrm>
                <a:off x="1745" y="1875"/>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 name="Rectangle 158">
                <a:extLst>
                  <a:ext uri="{FF2B5EF4-FFF2-40B4-BE49-F238E27FC236}">
                    <a16:creationId xmlns:a16="http://schemas.microsoft.com/office/drawing/2014/main" id="{1FFE9C1A-E32F-4F1E-8FFA-E3FC3ABB9719}"/>
                  </a:ext>
                </a:extLst>
              </p:cNvPr>
              <p:cNvSpPr>
                <a:spLocks noChangeArrowheads="1"/>
              </p:cNvSpPr>
              <p:nvPr/>
            </p:nvSpPr>
            <p:spPr bwMode="auto">
              <a:xfrm>
                <a:off x="1771" y="1872"/>
                <a:ext cx="2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Improve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Rectangle 159">
                <a:extLst>
                  <a:ext uri="{FF2B5EF4-FFF2-40B4-BE49-F238E27FC236}">
                    <a16:creationId xmlns:a16="http://schemas.microsoft.com/office/drawing/2014/main" id="{B835D70A-E34F-48BA-A8E5-2FA63CBE3447}"/>
                  </a:ext>
                </a:extLst>
              </p:cNvPr>
              <p:cNvSpPr>
                <a:spLocks noChangeArrowheads="1"/>
              </p:cNvSpPr>
              <p:nvPr/>
            </p:nvSpPr>
            <p:spPr bwMode="auto">
              <a:xfrm>
                <a:off x="2013" y="1872"/>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 name="Rectangle 160">
                <a:extLst>
                  <a:ext uri="{FF2B5EF4-FFF2-40B4-BE49-F238E27FC236}">
                    <a16:creationId xmlns:a16="http://schemas.microsoft.com/office/drawing/2014/main" id="{A6B7C44A-015A-437D-A140-B5B685FC2686}"/>
                  </a:ext>
                </a:extLst>
              </p:cNvPr>
              <p:cNvSpPr>
                <a:spLocks noChangeArrowheads="1"/>
              </p:cNvSpPr>
              <p:nvPr/>
            </p:nvSpPr>
            <p:spPr bwMode="auto">
              <a:xfrm>
                <a:off x="2028" y="1872"/>
                <a:ext cx="6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the service life of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Rectangle 161">
                <a:extLst>
                  <a:ext uri="{FF2B5EF4-FFF2-40B4-BE49-F238E27FC236}">
                    <a16:creationId xmlns:a16="http://schemas.microsoft.com/office/drawing/2014/main" id="{37E1552A-8D3B-4746-B71A-F245140241B7}"/>
                  </a:ext>
                </a:extLst>
              </p:cNvPr>
              <p:cNvSpPr>
                <a:spLocks noChangeArrowheads="1"/>
              </p:cNvSpPr>
              <p:nvPr/>
            </p:nvSpPr>
            <p:spPr bwMode="auto">
              <a:xfrm>
                <a:off x="1771" y="1960"/>
                <a:ext cx="9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building and building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 name="Rectangle 162">
                <a:extLst>
                  <a:ext uri="{FF2B5EF4-FFF2-40B4-BE49-F238E27FC236}">
                    <a16:creationId xmlns:a16="http://schemas.microsoft.com/office/drawing/2014/main" id="{EC7FE155-0FA5-49C0-B06F-B74DED4F4C65}"/>
                  </a:ext>
                </a:extLst>
              </p:cNvPr>
              <p:cNvSpPr>
                <a:spLocks noChangeArrowheads="1"/>
              </p:cNvSpPr>
              <p:nvPr/>
            </p:nvSpPr>
            <p:spPr bwMode="auto">
              <a:xfrm>
                <a:off x="2637" y="196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 name="Rectangle 163">
                <a:extLst>
                  <a:ext uri="{FF2B5EF4-FFF2-40B4-BE49-F238E27FC236}">
                    <a16:creationId xmlns:a16="http://schemas.microsoft.com/office/drawing/2014/main" id="{B938591C-A136-42E9-B948-F09D94CDD0A8}"/>
                  </a:ext>
                </a:extLst>
              </p:cNvPr>
              <p:cNvSpPr>
                <a:spLocks noChangeArrowheads="1"/>
              </p:cNvSpPr>
              <p:nvPr/>
            </p:nvSpPr>
            <p:spPr bwMode="auto">
              <a:xfrm>
                <a:off x="1712" y="2045"/>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164">
                <a:extLst>
                  <a:ext uri="{FF2B5EF4-FFF2-40B4-BE49-F238E27FC236}">
                    <a16:creationId xmlns:a16="http://schemas.microsoft.com/office/drawing/2014/main" id="{D8B9C24B-43E7-411D-BAE5-044ADBDB0393}"/>
                  </a:ext>
                </a:extLst>
              </p:cNvPr>
              <p:cNvSpPr>
                <a:spLocks noChangeArrowheads="1"/>
              </p:cNvSpPr>
              <p:nvPr/>
            </p:nvSpPr>
            <p:spPr bwMode="auto">
              <a:xfrm>
                <a:off x="1745" y="2052"/>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Rectangle 165">
                <a:extLst>
                  <a:ext uri="{FF2B5EF4-FFF2-40B4-BE49-F238E27FC236}">
                    <a16:creationId xmlns:a16="http://schemas.microsoft.com/office/drawing/2014/main" id="{7551A8DC-1C87-491A-99A7-B3FE605D78B9}"/>
                  </a:ext>
                </a:extLst>
              </p:cNvPr>
              <p:cNvSpPr>
                <a:spLocks noChangeArrowheads="1"/>
              </p:cNvSpPr>
              <p:nvPr/>
            </p:nvSpPr>
            <p:spPr bwMode="auto">
              <a:xfrm>
                <a:off x="1771" y="2049"/>
                <a:ext cx="2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Improve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 name="Rectangle 166">
                <a:extLst>
                  <a:ext uri="{FF2B5EF4-FFF2-40B4-BE49-F238E27FC236}">
                    <a16:creationId xmlns:a16="http://schemas.microsoft.com/office/drawing/2014/main" id="{CA14DFE5-8353-4C86-80C8-3E74D528A8C0}"/>
                  </a:ext>
                </a:extLst>
              </p:cNvPr>
              <p:cNvSpPr>
                <a:spLocks noChangeArrowheads="1"/>
              </p:cNvSpPr>
              <p:nvPr/>
            </p:nvSpPr>
            <p:spPr bwMode="auto">
              <a:xfrm>
                <a:off x="2028" y="2049"/>
                <a:ext cx="7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the safety and comfort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 name="Rectangle 167">
                <a:extLst>
                  <a:ext uri="{FF2B5EF4-FFF2-40B4-BE49-F238E27FC236}">
                    <a16:creationId xmlns:a16="http://schemas.microsoft.com/office/drawing/2014/main" id="{D61DC608-6828-4FEC-A74E-37EB942FE60C}"/>
                  </a:ext>
                </a:extLst>
              </p:cNvPr>
              <p:cNvSpPr>
                <a:spLocks noChangeArrowheads="1"/>
              </p:cNvSpPr>
              <p:nvPr/>
            </p:nvSpPr>
            <p:spPr bwMode="auto">
              <a:xfrm>
                <a:off x="1771" y="2136"/>
                <a:ext cx="9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of all occupants , both staff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168">
                <a:extLst>
                  <a:ext uri="{FF2B5EF4-FFF2-40B4-BE49-F238E27FC236}">
                    <a16:creationId xmlns:a16="http://schemas.microsoft.com/office/drawing/2014/main" id="{7FD274B2-47FA-4DFA-B0A9-CC3087FEAFEB}"/>
                  </a:ext>
                </a:extLst>
              </p:cNvPr>
              <p:cNvSpPr>
                <a:spLocks noChangeArrowheads="1"/>
              </p:cNvSpPr>
              <p:nvPr/>
            </p:nvSpPr>
            <p:spPr bwMode="auto">
              <a:xfrm>
                <a:off x="1771" y="2222"/>
                <a:ext cx="23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public;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169">
                <a:extLst>
                  <a:ext uri="{FF2B5EF4-FFF2-40B4-BE49-F238E27FC236}">
                    <a16:creationId xmlns:a16="http://schemas.microsoft.com/office/drawing/2014/main" id="{7DC0029B-92DA-4FEE-AE6F-5AAFCBC4168B}"/>
                  </a:ext>
                </a:extLst>
              </p:cNvPr>
              <p:cNvSpPr>
                <a:spLocks noChangeArrowheads="1"/>
              </p:cNvSpPr>
              <p:nvPr/>
            </p:nvSpPr>
            <p:spPr bwMode="auto">
              <a:xfrm>
                <a:off x="1964" y="2222"/>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9" name="Rectangle 170">
                <a:extLst>
                  <a:ext uri="{FF2B5EF4-FFF2-40B4-BE49-F238E27FC236}">
                    <a16:creationId xmlns:a16="http://schemas.microsoft.com/office/drawing/2014/main" id="{259CC6DB-1AAD-42CB-8E74-F1C52852D9B8}"/>
                  </a:ext>
                </a:extLst>
              </p:cNvPr>
              <p:cNvSpPr>
                <a:spLocks noChangeArrowheads="1"/>
              </p:cNvSpPr>
              <p:nvPr/>
            </p:nvSpPr>
            <p:spPr bwMode="auto">
              <a:xfrm>
                <a:off x="1712" y="2307"/>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171">
                <a:extLst>
                  <a:ext uri="{FF2B5EF4-FFF2-40B4-BE49-F238E27FC236}">
                    <a16:creationId xmlns:a16="http://schemas.microsoft.com/office/drawing/2014/main" id="{EF9AEA97-7E12-4ED2-B93B-491AF5B824AD}"/>
                  </a:ext>
                </a:extLst>
              </p:cNvPr>
              <p:cNvSpPr>
                <a:spLocks noChangeArrowheads="1"/>
              </p:cNvSpPr>
              <p:nvPr/>
            </p:nvSpPr>
            <p:spPr bwMode="auto">
              <a:xfrm>
                <a:off x="1745" y="2314"/>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172">
                <a:extLst>
                  <a:ext uri="{FF2B5EF4-FFF2-40B4-BE49-F238E27FC236}">
                    <a16:creationId xmlns:a16="http://schemas.microsoft.com/office/drawing/2014/main" id="{53A36C60-1939-434F-81BA-427B7DF9F40E}"/>
                  </a:ext>
                </a:extLst>
              </p:cNvPr>
              <p:cNvSpPr>
                <a:spLocks noChangeArrowheads="1"/>
              </p:cNvSpPr>
              <p:nvPr/>
            </p:nvSpPr>
            <p:spPr bwMode="auto">
              <a:xfrm>
                <a:off x="1771" y="2311"/>
                <a:ext cx="3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Improves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2" name="Rectangle 173">
                <a:extLst>
                  <a:ext uri="{FF2B5EF4-FFF2-40B4-BE49-F238E27FC236}">
                    <a16:creationId xmlns:a16="http://schemas.microsoft.com/office/drawing/2014/main" id="{A8089EF8-8A31-4925-A3F1-B657694D8656}"/>
                  </a:ext>
                </a:extLst>
              </p:cNvPr>
              <p:cNvSpPr>
                <a:spLocks noChangeArrowheads="1"/>
              </p:cNvSpPr>
              <p:nvPr/>
            </p:nvSpPr>
            <p:spPr bwMode="auto">
              <a:xfrm>
                <a:off x="2056" y="2311"/>
                <a:ext cx="6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current 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3" name="Rectangle 174">
                <a:extLst>
                  <a:ext uri="{FF2B5EF4-FFF2-40B4-BE49-F238E27FC236}">
                    <a16:creationId xmlns:a16="http://schemas.microsoft.com/office/drawing/2014/main" id="{BC09E79D-A35C-4AE6-AD15-67E9A8E2E2E1}"/>
                  </a:ext>
                </a:extLst>
              </p:cNvPr>
              <p:cNvSpPr>
                <a:spLocks noChangeArrowheads="1"/>
              </p:cNvSpPr>
              <p:nvPr/>
            </p:nvSpPr>
            <p:spPr bwMode="auto">
              <a:xfrm>
                <a:off x="2634" y="2311"/>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4" name="Rectangle 175">
                <a:extLst>
                  <a:ext uri="{FF2B5EF4-FFF2-40B4-BE49-F238E27FC236}">
                    <a16:creationId xmlns:a16="http://schemas.microsoft.com/office/drawing/2014/main" id="{1728B7C4-C22B-4793-8CF9-632C9408C36C}"/>
                  </a:ext>
                </a:extLst>
              </p:cNvPr>
              <p:cNvSpPr>
                <a:spLocks noChangeArrowheads="1"/>
              </p:cNvSpPr>
              <p:nvPr/>
            </p:nvSpPr>
            <p:spPr bwMode="auto">
              <a:xfrm>
                <a:off x="2650" y="2311"/>
                <a:ext cx="1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5" name="Rectangle 176">
                <a:extLst>
                  <a:ext uri="{FF2B5EF4-FFF2-40B4-BE49-F238E27FC236}">
                    <a16:creationId xmlns:a16="http://schemas.microsoft.com/office/drawing/2014/main" id="{C150B6DA-8891-490A-B8EA-EABAB804D697}"/>
                  </a:ext>
                </a:extLst>
              </p:cNvPr>
              <p:cNvSpPr>
                <a:spLocks noChangeArrowheads="1"/>
              </p:cNvSpPr>
              <p:nvPr/>
            </p:nvSpPr>
            <p:spPr bwMode="auto">
              <a:xfrm>
                <a:off x="1771" y="2398"/>
                <a:ext cx="7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efficient </a:t>
                </a:r>
                <a:r>
                  <a:rPr kumimoji="0" lang="en-US" altLang="en-US" sz="900" b="0" i="0" u="none" strike="noStrike" cap="none" normalizeH="0" baseline="0" dirty="0" err="1">
                    <a:ln>
                      <a:noFill/>
                    </a:ln>
                    <a:solidFill>
                      <a:srgbClr val="000000"/>
                    </a:solidFill>
                    <a:effectLst/>
                    <a:latin typeface="Calibri" panose="020F0502020204030204" pitchFamily="34" charset="0"/>
                  </a:rPr>
                  <a:t>reconfiguratio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6" name="Rectangle 177">
                <a:extLst>
                  <a:ext uri="{FF2B5EF4-FFF2-40B4-BE49-F238E27FC236}">
                    <a16:creationId xmlns:a16="http://schemas.microsoft.com/office/drawing/2014/main" id="{58C678D9-88D6-47D4-B430-BED6A9B8E0C5}"/>
                  </a:ext>
                </a:extLst>
              </p:cNvPr>
              <p:cNvSpPr>
                <a:spLocks noChangeArrowheads="1"/>
              </p:cNvSpPr>
              <p:nvPr/>
            </p:nvSpPr>
            <p:spPr bwMode="auto">
              <a:xfrm>
                <a:off x="2432" y="2398"/>
                <a:ext cx="1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n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7" name="Rectangle 178">
                <a:extLst>
                  <a:ext uri="{FF2B5EF4-FFF2-40B4-BE49-F238E27FC236}">
                    <a16:creationId xmlns:a16="http://schemas.microsoft.com/office/drawing/2014/main" id="{12E53443-4816-4091-BCE2-E2765F390B08}"/>
                  </a:ext>
                </a:extLst>
              </p:cNvPr>
              <p:cNvSpPr>
                <a:spLocks noChangeArrowheads="1"/>
              </p:cNvSpPr>
              <p:nvPr/>
            </p:nvSpPr>
            <p:spPr bwMode="auto">
              <a:xfrm>
                <a:off x="1771" y="2484"/>
                <a:ext cx="4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existing spaces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179">
                <a:extLst>
                  <a:ext uri="{FF2B5EF4-FFF2-40B4-BE49-F238E27FC236}">
                    <a16:creationId xmlns:a16="http://schemas.microsoft.com/office/drawing/2014/main" id="{825B3C31-E2E4-484C-8EB0-E29233362CAF}"/>
                  </a:ext>
                </a:extLst>
              </p:cNvPr>
              <p:cNvSpPr>
                <a:spLocks noChangeArrowheads="1"/>
              </p:cNvSpPr>
              <p:nvPr/>
            </p:nvSpPr>
            <p:spPr bwMode="auto">
              <a:xfrm>
                <a:off x="2199" y="2484"/>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180">
                <a:extLst>
                  <a:ext uri="{FF2B5EF4-FFF2-40B4-BE49-F238E27FC236}">
                    <a16:creationId xmlns:a16="http://schemas.microsoft.com/office/drawing/2014/main" id="{349E15F8-086F-4F86-AEB3-E64A52771CB8}"/>
                  </a:ext>
                </a:extLst>
              </p:cNvPr>
              <p:cNvSpPr>
                <a:spLocks noChangeArrowheads="1"/>
              </p:cNvSpPr>
              <p:nvPr/>
            </p:nvSpPr>
            <p:spPr bwMode="auto">
              <a:xfrm>
                <a:off x="2216" y="248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Rectangle 181">
                <a:extLst>
                  <a:ext uri="{FF2B5EF4-FFF2-40B4-BE49-F238E27FC236}">
                    <a16:creationId xmlns:a16="http://schemas.microsoft.com/office/drawing/2014/main" id="{9E3ADBD8-8315-434C-8222-A01B0B2326EE}"/>
                  </a:ext>
                </a:extLst>
              </p:cNvPr>
              <p:cNvSpPr>
                <a:spLocks noChangeArrowheads="1"/>
              </p:cNvSpPr>
              <p:nvPr/>
            </p:nvSpPr>
            <p:spPr bwMode="auto">
              <a:xfrm>
                <a:off x="1771" y="257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1" name="Rectangle 182">
                <a:extLst>
                  <a:ext uri="{FF2B5EF4-FFF2-40B4-BE49-F238E27FC236}">
                    <a16:creationId xmlns:a16="http://schemas.microsoft.com/office/drawing/2014/main" id="{62735BB5-C9EB-48D5-B298-E37C5E41D279}"/>
                  </a:ext>
                </a:extLst>
              </p:cNvPr>
              <p:cNvSpPr>
                <a:spLocks noChangeArrowheads="1"/>
              </p:cNvSpPr>
              <p:nvPr/>
            </p:nvSpPr>
            <p:spPr bwMode="auto">
              <a:xfrm>
                <a:off x="2807" y="1868"/>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183">
                <a:extLst>
                  <a:ext uri="{FF2B5EF4-FFF2-40B4-BE49-F238E27FC236}">
                    <a16:creationId xmlns:a16="http://schemas.microsoft.com/office/drawing/2014/main" id="{865361AC-0355-4671-817B-C9E19C9B67CC}"/>
                  </a:ext>
                </a:extLst>
              </p:cNvPr>
              <p:cNvSpPr>
                <a:spLocks noChangeArrowheads="1"/>
              </p:cNvSpPr>
              <p:nvPr/>
            </p:nvSpPr>
            <p:spPr bwMode="auto">
              <a:xfrm>
                <a:off x="2839" y="1875"/>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184">
                <a:extLst>
                  <a:ext uri="{FF2B5EF4-FFF2-40B4-BE49-F238E27FC236}">
                    <a16:creationId xmlns:a16="http://schemas.microsoft.com/office/drawing/2014/main" id="{173BF522-E47A-4202-A3F2-40468FD38D7A}"/>
                  </a:ext>
                </a:extLst>
              </p:cNvPr>
              <p:cNvSpPr>
                <a:spLocks noChangeArrowheads="1"/>
              </p:cNvSpPr>
              <p:nvPr/>
            </p:nvSpPr>
            <p:spPr bwMode="auto">
              <a:xfrm>
                <a:off x="2865" y="1872"/>
                <a:ext cx="8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Higher cost than Option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185">
                <a:extLst>
                  <a:ext uri="{FF2B5EF4-FFF2-40B4-BE49-F238E27FC236}">
                    <a16:creationId xmlns:a16="http://schemas.microsoft.com/office/drawing/2014/main" id="{D3440C2B-EC77-4BF5-BFEC-77650C262967}"/>
                  </a:ext>
                </a:extLst>
              </p:cNvPr>
              <p:cNvSpPr>
                <a:spLocks noChangeArrowheads="1"/>
              </p:cNvSpPr>
              <p:nvPr/>
            </p:nvSpPr>
            <p:spPr bwMode="auto">
              <a:xfrm>
                <a:off x="3658" y="1872"/>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 name="Rectangle 186">
                <a:extLst>
                  <a:ext uri="{FF2B5EF4-FFF2-40B4-BE49-F238E27FC236}">
                    <a16:creationId xmlns:a16="http://schemas.microsoft.com/office/drawing/2014/main" id="{63A8BD51-7588-4520-9C37-C11EC88C2261}"/>
                  </a:ext>
                </a:extLst>
              </p:cNvPr>
              <p:cNvSpPr>
                <a:spLocks noChangeArrowheads="1"/>
              </p:cNvSpPr>
              <p:nvPr/>
            </p:nvSpPr>
            <p:spPr bwMode="auto">
              <a:xfrm>
                <a:off x="2807" y="1959"/>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 name="Rectangle 187">
                <a:extLst>
                  <a:ext uri="{FF2B5EF4-FFF2-40B4-BE49-F238E27FC236}">
                    <a16:creationId xmlns:a16="http://schemas.microsoft.com/office/drawing/2014/main" id="{BC59690D-37F3-48CA-AEB9-7C1AB45C83D6}"/>
                  </a:ext>
                </a:extLst>
              </p:cNvPr>
              <p:cNvSpPr>
                <a:spLocks noChangeArrowheads="1"/>
              </p:cNvSpPr>
              <p:nvPr/>
            </p:nvSpPr>
            <p:spPr bwMode="auto">
              <a:xfrm>
                <a:off x="2839" y="1966"/>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 name="Rectangle 188">
                <a:extLst>
                  <a:ext uri="{FF2B5EF4-FFF2-40B4-BE49-F238E27FC236}">
                    <a16:creationId xmlns:a16="http://schemas.microsoft.com/office/drawing/2014/main" id="{50D4FBEA-D794-4074-9A3C-2687CF470366}"/>
                  </a:ext>
                </a:extLst>
              </p:cNvPr>
              <p:cNvSpPr>
                <a:spLocks noChangeArrowheads="1"/>
              </p:cNvSpPr>
              <p:nvPr/>
            </p:nvSpPr>
            <p:spPr bwMode="auto">
              <a:xfrm>
                <a:off x="2865" y="1963"/>
                <a:ext cx="9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Continued use of a building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 name="Rectangle 189">
                <a:extLst>
                  <a:ext uri="{FF2B5EF4-FFF2-40B4-BE49-F238E27FC236}">
                    <a16:creationId xmlns:a16="http://schemas.microsoft.com/office/drawing/2014/main" id="{1BFAA1A1-F006-43F3-B2A5-1886A1A3CBD1}"/>
                  </a:ext>
                </a:extLst>
              </p:cNvPr>
              <p:cNvSpPr>
                <a:spLocks noChangeArrowheads="1"/>
              </p:cNvSpPr>
              <p:nvPr/>
            </p:nvSpPr>
            <p:spPr bwMode="auto">
              <a:xfrm>
                <a:off x="2865" y="2049"/>
                <a:ext cx="7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designed for a Town Hall;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9" name="Rectangle 190">
                <a:extLst>
                  <a:ext uri="{FF2B5EF4-FFF2-40B4-BE49-F238E27FC236}">
                    <a16:creationId xmlns:a16="http://schemas.microsoft.com/office/drawing/2014/main" id="{14C34DF1-6832-4C72-852F-D45E9296F91B}"/>
                  </a:ext>
                </a:extLst>
              </p:cNvPr>
              <p:cNvSpPr>
                <a:spLocks noChangeArrowheads="1"/>
              </p:cNvSpPr>
              <p:nvPr/>
            </p:nvSpPr>
            <p:spPr bwMode="auto">
              <a:xfrm>
                <a:off x="3593" y="204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 name="Rectangle 191">
                <a:extLst>
                  <a:ext uri="{FF2B5EF4-FFF2-40B4-BE49-F238E27FC236}">
                    <a16:creationId xmlns:a16="http://schemas.microsoft.com/office/drawing/2014/main" id="{CB8369A0-994C-49F8-B6AF-F89ADF249D24}"/>
                  </a:ext>
                </a:extLst>
              </p:cNvPr>
              <p:cNvSpPr>
                <a:spLocks noChangeArrowheads="1"/>
              </p:cNvSpPr>
              <p:nvPr/>
            </p:nvSpPr>
            <p:spPr bwMode="auto">
              <a:xfrm>
                <a:off x="2807" y="2135"/>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 name="Rectangle 192">
                <a:extLst>
                  <a:ext uri="{FF2B5EF4-FFF2-40B4-BE49-F238E27FC236}">
                    <a16:creationId xmlns:a16="http://schemas.microsoft.com/office/drawing/2014/main" id="{0D641349-C711-43A1-B909-54624177EA6F}"/>
                  </a:ext>
                </a:extLst>
              </p:cNvPr>
              <p:cNvSpPr>
                <a:spLocks noChangeArrowheads="1"/>
              </p:cNvSpPr>
              <p:nvPr/>
            </p:nvSpPr>
            <p:spPr bwMode="auto">
              <a:xfrm>
                <a:off x="2839" y="2142"/>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Rectangle 193">
                <a:extLst>
                  <a:ext uri="{FF2B5EF4-FFF2-40B4-BE49-F238E27FC236}">
                    <a16:creationId xmlns:a16="http://schemas.microsoft.com/office/drawing/2014/main" id="{602F4B90-259E-4302-9E0B-4802EAB08C04}"/>
                  </a:ext>
                </a:extLst>
              </p:cNvPr>
              <p:cNvSpPr>
                <a:spLocks noChangeArrowheads="1"/>
              </p:cNvSpPr>
              <p:nvPr/>
            </p:nvSpPr>
            <p:spPr bwMode="auto">
              <a:xfrm>
                <a:off x="2865" y="2139"/>
                <a:ext cx="105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May not meet the future needs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3" name="Rectangle 194">
                <a:extLst>
                  <a:ext uri="{FF2B5EF4-FFF2-40B4-BE49-F238E27FC236}">
                    <a16:creationId xmlns:a16="http://schemas.microsoft.com/office/drawing/2014/main" id="{F49967B6-226C-44A0-A97E-0DE57BA05A0E}"/>
                  </a:ext>
                </a:extLst>
              </p:cNvPr>
              <p:cNvSpPr>
                <a:spLocks noChangeArrowheads="1"/>
              </p:cNvSpPr>
              <p:nvPr/>
            </p:nvSpPr>
            <p:spPr bwMode="auto">
              <a:xfrm>
                <a:off x="2865" y="2225"/>
                <a:ext cx="3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the Town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4" name="Rectangle 195">
                <a:extLst>
                  <a:ext uri="{FF2B5EF4-FFF2-40B4-BE49-F238E27FC236}">
                    <a16:creationId xmlns:a16="http://schemas.microsoft.com/office/drawing/2014/main" id="{4A93CC35-68E5-4D87-A208-5420BDC8AEE9}"/>
                  </a:ext>
                </a:extLst>
              </p:cNvPr>
              <p:cNvSpPr>
                <a:spLocks noChangeArrowheads="1"/>
              </p:cNvSpPr>
              <p:nvPr/>
            </p:nvSpPr>
            <p:spPr bwMode="auto">
              <a:xfrm>
                <a:off x="3151" y="2225"/>
                <a:ext cx="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5" name="Rectangle 196">
                <a:extLst>
                  <a:ext uri="{FF2B5EF4-FFF2-40B4-BE49-F238E27FC236}">
                    <a16:creationId xmlns:a16="http://schemas.microsoft.com/office/drawing/2014/main" id="{439D8C68-0A6F-4857-B8EF-87B31B0461CB}"/>
                  </a:ext>
                </a:extLst>
              </p:cNvPr>
              <p:cNvSpPr>
                <a:spLocks noChangeArrowheads="1"/>
              </p:cNvSpPr>
              <p:nvPr/>
            </p:nvSpPr>
            <p:spPr bwMode="auto">
              <a:xfrm>
                <a:off x="3195" y="2225"/>
                <a:ext cx="6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all as the Town grows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6" name="Rectangle 197">
                <a:extLst>
                  <a:ext uri="{FF2B5EF4-FFF2-40B4-BE49-F238E27FC236}">
                    <a16:creationId xmlns:a16="http://schemas.microsoft.com/office/drawing/2014/main" id="{797CE18C-9B23-4CFE-AD9C-F31BFF0A7122}"/>
                  </a:ext>
                </a:extLst>
              </p:cNvPr>
              <p:cNvSpPr>
                <a:spLocks noChangeArrowheads="1"/>
              </p:cNvSpPr>
              <p:nvPr/>
            </p:nvSpPr>
            <p:spPr bwMode="auto">
              <a:xfrm>
                <a:off x="2865" y="2311"/>
                <a:ext cx="9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and municipal services increase.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7" name="Rectangle 198">
                <a:extLst>
                  <a:ext uri="{FF2B5EF4-FFF2-40B4-BE49-F238E27FC236}">
                    <a16:creationId xmlns:a16="http://schemas.microsoft.com/office/drawing/2014/main" id="{EEF729C5-1192-4330-BE9F-A2D22A549212}"/>
                  </a:ext>
                </a:extLst>
              </p:cNvPr>
              <p:cNvSpPr>
                <a:spLocks noChangeArrowheads="1"/>
              </p:cNvSpPr>
              <p:nvPr/>
            </p:nvSpPr>
            <p:spPr bwMode="auto">
              <a:xfrm>
                <a:off x="3787" y="2311"/>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8" name="Rectangle 199">
                <a:extLst>
                  <a:ext uri="{FF2B5EF4-FFF2-40B4-BE49-F238E27FC236}">
                    <a16:creationId xmlns:a16="http://schemas.microsoft.com/office/drawing/2014/main" id="{01306CAF-88DC-4749-B2A6-24DBD3C72452}"/>
                  </a:ext>
                </a:extLst>
              </p:cNvPr>
              <p:cNvSpPr>
                <a:spLocks noChangeArrowheads="1"/>
              </p:cNvSpPr>
              <p:nvPr/>
            </p:nvSpPr>
            <p:spPr bwMode="auto">
              <a:xfrm>
                <a:off x="2807" y="2397"/>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9" name="Rectangle 200">
                <a:extLst>
                  <a:ext uri="{FF2B5EF4-FFF2-40B4-BE49-F238E27FC236}">
                    <a16:creationId xmlns:a16="http://schemas.microsoft.com/office/drawing/2014/main" id="{1CED94D7-14B9-45EC-8589-7AD221DF4345}"/>
                  </a:ext>
                </a:extLst>
              </p:cNvPr>
              <p:cNvSpPr>
                <a:spLocks noChangeArrowheads="1"/>
              </p:cNvSpPr>
              <p:nvPr/>
            </p:nvSpPr>
            <p:spPr bwMode="auto">
              <a:xfrm>
                <a:off x="2839" y="2404"/>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0" name="Rectangle 201">
                <a:extLst>
                  <a:ext uri="{FF2B5EF4-FFF2-40B4-BE49-F238E27FC236}">
                    <a16:creationId xmlns:a16="http://schemas.microsoft.com/office/drawing/2014/main" id="{C2E501C3-79A7-4876-854E-BDE57D2407C6}"/>
                  </a:ext>
                </a:extLst>
              </p:cNvPr>
              <p:cNvSpPr>
                <a:spLocks noChangeArrowheads="1"/>
              </p:cNvSpPr>
              <p:nvPr/>
            </p:nvSpPr>
            <p:spPr bwMode="auto">
              <a:xfrm>
                <a:off x="2865" y="2401"/>
                <a:ext cx="7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Implementation will be 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1" name="Rectangle 202">
                <a:extLst>
                  <a:ext uri="{FF2B5EF4-FFF2-40B4-BE49-F238E27FC236}">
                    <a16:creationId xmlns:a16="http://schemas.microsoft.com/office/drawing/2014/main" id="{7301E633-D473-4CFA-B61B-2FAB85F89255}"/>
                  </a:ext>
                </a:extLst>
              </p:cNvPr>
              <p:cNvSpPr>
                <a:spLocks noChangeArrowheads="1"/>
              </p:cNvSpPr>
              <p:nvPr/>
            </p:nvSpPr>
            <p:spPr bwMode="auto">
              <a:xfrm>
                <a:off x="3585" y="2401"/>
                <a:ext cx="30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isruptive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2" name="Rectangle 203">
                <a:extLst>
                  <a:ext uri="{FF2B5EF4-FFF2-40B4-BE49-F238E27FC236}">
                    <a16:creationId xmlns:a16="http://schemas.microsoft.com/office/drawing/2014/main" id="{25009D33-C129-439F-A51C-BA5394F5BF42}"/>
                  </a:ext>
                </a:extLst>
              </p:cNvPr>
              <p:cNvSpPr>
                <a:spLocks noChangeArrowheads="1"/>
              </p:cNvSpPr>
              <p:nvPr/>
            </p:nvSpPr>
            <p:spPr bwMode="auto">
              <a:xfrm>
                <a:off x="2865" y="2489"/>
                <a:ext cx="33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 the day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8" name="Rectangle 205">
              <a:extLst>
                <a:ext uri="{FF2B5EF4-FFF2-40B4-BE49-F238E27FC236}">
                  <a16:creationId xmlns:a16="http://schemas.microsoft.com/office/drawing/2014/main" id="{05CF80CC-F3F9-47ED-88D5-619739B2E9ED}"/>
                </a:ext>
              </a:extLst>
            </p:cNvPr>
            <p:cNvSpPr>
              <a:spLocks noChangeArrowheads="1"/>
            </p:cNvSpPr>
            <p:nvPr/>
          </p:nvSpPr>
          <p:spPr bwMode="auto">
            <a:xfrm>
              <a:off x="3157" y="2489"/>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06">
              <a:extLst>
                <a:ext uri="{FF2B5EF4-FFF2-40B4-BE49-F238E27FC236}">
                  <a16:creationId xmlns:a16="http://schemas.microsoft.com/office/drawing/2014/main" id="{7D58F150-19D5-4D98-AD71-E147EDA62A2E}"/>
                </a:ext>
              </a:extLst>
            </p:cNvPr>
            <p:cNvSpPr>
              <a:spLocks noChangeArrowheads="1"/>
            </p:cNvSpPr>
            <p:nvPr/>
          </p:nvSpPr>
          <p:spPr bwMode="auto">
            <a:xfrm>
              <a:off x="3178" y="2489"/>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07">
              <a:extLst>
                <a:ext uri="{FF2B5EF4-FFF2-40B4-BE49-F238E27FC236}">
                  <a16:creationId xmlns:a16="http://schemas.microsoft.com/office/drawing/2014/main" id="{FBB036BB-C483-4DE7-8FB1-6A249978CD38}"/>
                </a:ext>
              </a:extLst>
            </p:cNvPr>
            <p:cNvSpPr>
              <a:spLocks noChangeArrowheads="1"/>
            </p:cNvSpPr>
            <p:nvPr/>
          </p:nvSpPr>
          <p:spPr bwMode="auto">
            <a:xfrm>
              <a:off x="3238" y="2489"/>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8">
              <a:extLst>
                <a:ext uri="{FF2B5EF4-FFF2-40B4-BE49-F238E27FC236}">
                  <a16:creationId xmlns:a16="http://schemas.microsoft.com/office/drawing/2014/main" id="{212EC594-FD92-497F-AE4E-57C1F96A1400}"/>
                </a:ext>
              </a:extLst>
            </p:cNvPr>
            <p:cNvSpPr>
              <a:spLocks noChangeArrowheads="1"/>
            </p:cNvSpPr>
            <p:nvPr/>
          </p:nvSpPr>
          <p:spPr bwMode="auto">
            <a:xfrm>
              <a:off x="3260" y="2489"/>
              <a:ext cx="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9">
              <a:extLst>
                <a:ext uri="{FF2B5EF4-FFF2-40B4-BE49-F238E27FC236}">
                  <a16:creationId xmlns:a16="http://schemas.microsoft.com/office/drawing/2014/main" id="{D76CF949-E62E-4B88-B02F-61FCB98C1560}"/>
                </a:ext>
              </a:extLst>
            </p:cNvPr>
            <p:cNvSpPr>
              <a:spLocks noChangeArrowheads="1"/>
            </p:cNvSpPr>
            <p:nvPr/>
          </p:nvSpPr>
          <p:spPr bwMode="auto">
            <a:xfrm>
              <a:off x="3297" y="2489"/>
              <a:ext cx="57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ay business of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0">
              <a:extLst>
                <a:ext uri="{FF2B5EF4-FFF2-40B4-BE49-F238E27FC236}">
                  <a16:creationId xmlns:a16="http://schemas.microsoft.com/office/drawing/2014/main" id="{F52CA554-FF9E-445E-952F-9848203EA498}"/>
                </a:ext>
              </a:extLst>
            </p:cNvPr>
            <p:cNvSpPr>
              <a:spLocks noChangeArrowheads="1"/>
            </p:cNvSpPr>
            <p:nvPr/>
          </p:nvSpPr>
          <p:spPr bwMode="auto">
            <a:xfrm>
              <a:off x="2865" y="2575"/>
              <a:ext cx="3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Town Hal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1">
              <a:extLst>
                <a:ext uri="{FF2B5EF4-FFF2-40B4-BE49-F238E27FC236}">
                  <a16:creationId xmlns:a16="http://schemas.microsoft.com/office/drawing/2014/main" id="{E9D1493D-70B1-4681-86C4-95DF78A6315B}"/>
                </a:ext>
              </a:extLst>
            </p:cNvPr>
            <p:cNvSpPr>
              <a:spLocks noChangeArrowheads="1"/>
            </p:cNvSpPr>
            <p:nvPr/>
          </p:nvSpPr>
          <p:spPr bwMode="auto">
            <a:xfrm>
              <a:off x="3135" y="2575"/>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2">
              <a:extLst>
                <a:ext uri="{FF2B5EF4-FFF2-40B4-BE49-F238E27FC236}">
                  <a16:creationId xmlns:a16="http://schemas.microsoft.com/office/drawing/2014/main" id="{32421BD6-914C-4EB9-9D11-2F6F036893EA}"/>
                </a:ext>
              </a:extLst>
            </p:cNvPr>
            <p:cNvSpPr>
              <a:spLocks noChangeArrowheads="1"/>
            </p:cNvSpPr>
            <p:nvPr/>
          </p:nvSpPr>
          <p:spPr bwMode="auto">
            <a:xfrm>
              <a:off x="3169" y="2575"/>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3">
              <a:extLst>
                <a:ext uri="{FF2B5EF4-FFF2-40B4-BE49-F238E27FC236}">
                  <a16:creationId xmlns:a16="http://schemas.microsoft.com/office/drawing/2014/main" id="{86AF057B-57A8-44D9-A2B8-AE86FE8587A7}"/>
                </a:ext>
              </a:extLst>
            </p:cNvPr>
            <p:cNvSpPr>
              <a:spLocks noChangeArrowheads="1"/>
            </p:cNvSpPr>
            <p:nvPr/>
          </p:nvSpPr>
          <p:spPr bwMode="auto">
            <a:xfrm>
              <a:off x="2865" y="2661"/>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14">
              <a:extLst>
                <a:ext uri="{FF2B5EF4-FFF2-40B4-BE49-F238E27FC236}">
                  <a16:creationId xmlns:a16="http://schemas.microsoft.com/office/drawing/2014/main" id="{AB53E524-CFC4-4950-94A9-B836A38940FE}"/>
                </a:ext>
              </a:extLst>
            </p:cNvPr>
            <p:cNvSpPr>
              <a:spLocks noChangeArrowheads="1"/>
            </p:cNvSpPr>
            <p:nvPr/>
          </p:nvSpPr>
          <p:spPr bwMode="auto">
            <a:xfrm>
              <a:off x="3923" y="1869"/>
              <a:ext cx="4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15">
              <a:extLst>
                <a:ext uri="{FF2B5EF4-FFF2-40B4-BE49-F238E27FC236}">
                  <a16:creationId xmlns:a16="http://schemas.microsoft.com/office/drawing/2014/main" id="{FA542C31-9CD3-4DEA-9697-47528157E89B}"/>
                </a:ext>
              </a:extLst>
            </p:cNvPr>
            <p:cNvSpPr>
              <a:spLocks noChangeArrowheads="1"/>
            </p:cNvSpPr>
            <p:nvPr/>
          </p:nvSpPr>
          <p:spPr bwMode="auto">
            <a:xfrm>
              <a:off x="4367" y="1869"/>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16">
              <a:extLst>
                <a:ext uri="{FF2B5EF4-FFF2-40B4-BE49-F238E27FC236}">
                  <a16:creationId xmlns:a16="http://schemas.microsoft.com/office/drawing/2014/main" id="{B6E57B0D-3E92-48C3-87DF-40F689B19C2C}"/>
                </a:ext>
              </a:extLst>
            </p:cNvPr>
            <p:cNvSpPr>
              <a:spLocks noChangeArrowheads="1"/>
            </p:cNvSpPr>
            <p:nvPr/>
          </p:nvSpPr>
          <p:spPr bwMode="auto">
            <a:xfrm>
              <a:off x="4382" y="1869"/>
              <a:ext cx="5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with Limitations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17">
              <a:extLst>
                <a:ext uri="{FF2B5EF4-FFF2-40B4-BE49-F238E27FC236}">
                  <a16:creationId xmlns:a16="http://schemas.microsoft.com/office/drawing/2014/main" id="{E001DC60-E25C-497D-93D6-DC3B2583C41A}"/>
                </a:ext>
              </a:extLst>
            </p:cNvPr>
            <p:cNvSpPr>
              <a:spLocks noChangeArrowheads="1"/>
            </p:cNvSpPr>
            <p:nvPr/>
          </p:nvSpPr>
          <p:spPr bwMode="auto">
            <a:xfrm>
              <a:off x="4857" y="1869"/>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18">
              <a:extLst>
                <a:ext uri="{FF2B5EF4-FFF2-40B4-BE49-F238E27FC236}">
                  <a16:creationId xmlns:a16="http://schemas.microsoft.com/office/drawing/2014/main" id="{60DBF2C6-F124-4A6C-ABE4-9EAD6FA3F31A}"/>
                </a:ext>
              </a:extLst>
            </p:cNvPr>
            <p:cNvSpPr>
              <a:spLocks noChangeArrowheads="1"/>
            </p:cNvSpPr>
            <p:nvPr/>
          </p:nvSpPr>
          <p:spPr bwMode="auto">
            <a:xfrm>
              <a:off x="4877" y="1869"/>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19">
              <a:extLst>
                <a:ext uri="{FF2B5EF4-FFF2-40B4-BE49-F238E27FC236}">
                  <a16:creationId xmlns:a16="http://schemas.microsoft.com/office/drawing/2014/main" id="{631C5803-CBCB-423E-A495-67EEAEE8B5AE}"/>
                </a:ext>
              </a:extLst>
            </p:cNvPr>
            <p:cNvSpPr>
              <a:spLocks noChangeArrowheads="1"/>
            </p:cNvSpPr>
            <p:nvPr/>
          </p:nvSpPr>
          <p:spPr bwMode="auto">
            <a:xfrm>
              <a:off x="3923" y="2031"/>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20">
              <a:extLst>
                <a:ext uri="{FF2B5EF4-FFF2-40B4-BE49-F238E27FC236}">
                  <a16:creationId xmlns:a16="http://schemas.microsoft.com/office/drawing/2014/main" id="{0DA6DBCB-ED9D-4A7B-BC71-9219BB1B6A33}"/>
                </a:ext>
              </a:extLst>
            </p:cNvPr>
            <p:cNvSpPr>
              <a:spLocks noChangeArrowheads="1"/>
            </p:cNvSpPr>
            <p:nvPr/>
          </p:nvSpPr>
          <p:spPr bwMode="auto">
            <a:xfrm>
              <a:off x="3955" y="2038"/>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21">
              <a:extLst>
                <a:ext uri="{FF2B5EF4-FFF2-40B4-BE49-F238E27FC236}">
                  <a16:creationId xmlns:a16="http://schemas.microsoft.com/office/drawing/2014/main" id="{3F499C96-5C2C-412C-8612-64F8576E9F32}"/>
                </a:ext>
              </a:extLst>
            </p:cNvPr>
            <p:cNvSpPr>
              <a:spLocks noChangeArrowheads="1"/>
            </p:cNvSpPr>
            <p:nvPr/>
          </p:nvSpPr>
          <p:spPr bwMode="auto">
            <a:xfrm>
              <a:off x="3981" y="2035"/>
              <a:ext cx="1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22">
              <a:extLst>
                <a:ext uri="{FF2B5EF4-FFF2-40B4-BE49-F238E27FC236}">
                  <a16:creationId xmlns:a16="http://schemas.microsoft.com/office/drawing/2014/main" id="{7B19E140-98D3-4E0A-BBAF-2A9C3A0322E9}"/>
                </a:ext>
              </a:extLst>
            </p:cNvPr>
            <p:cNvSpPr>
              <a:spLocks noChangeArrowheads="1"/>
            </p:cNvSpPr>
            <p:nvPr/>
          </p:nvSpPr>
          <p:spPr bwMode="auto">
            <a:xfrm>
              <a:off x="4125" y="2035"/>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23">
              <a:extLst>
                <a:ext uri="{FF2B5EF4-FFF2-40B4-BE49-F238E27FC236}">
                  <a16:creationId xmlns:a16="http://schemas.microsoft.com/office/drawing/2014/main" id="{2700965B-61BB-415B-BD7C-15EEBC4820EF}"/>
                </a:ext>
              </a:extLst>
            </p:cNvPr>
            <p:cNvSpPr>
              <a:spLocks noChangeArrowheads="1"/>
            </p:cNvSpPr>
            <p:nvPr/>
          </p:nvSpPr>
          <p:spPr bwMode="auto">
            <a:xfrm>
              <a:off x="4140" y="2035"/>
              <a:ext cx="78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not resolve limitations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24">
              <a:extLst>
                <a:ext uri="{FF2B5EF4-FFF2-40B4-BE49-F238E27FC236}">
                  <a16:creationId xmlns:a16="http://schemas.microsoft.com/office/drawing/2014/main" id="{6B7FB59D-9CA7-480D-AC14-946013C34279}"/>
                </a:ext>
              </a:extLst>
            </p:cNvPr>
            <p:cNvSpPr>
              <a:spLocks noChangeArrowheads="1"/>
            </p:cNvSpPr>
            <p:nvPr/>
          </p:nvSpPr>
          <p:spPr bwMode="auto">
            <a:xfrm>
              <a:off x="3981" y="2123"/>
              <a:ext cx="2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existing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25">
              <a:extLst>
                <a:ext uri="{FF2B5EF4-FFF2-40B4-BE49-F238E27FC236}">
                  <a16:creationId xmlns:a16="http://schemas.microsoft.com/office/drawing/2014/main" id="{3CA2D651-4DF7-4258-93F2-3386D2EE902E}"/>
                </a:ext>
              </a:extLst>
            </p:cNvPr>
            <p:cNvSpPr>
              <a:spLocks noChangeArrowheads="1"/>
            </p:cNvSpPr>
            <p:nvPr/>
          </p:nvSpPr>
          <p:spPr bwMode="auto">
            <a:xfrm>
              <a:off x="4219" y="2123"/>
              <a:ext cx="60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building as a Town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26">
              <a:extLst>
                <a:ext uri="{FF2B5EF4-FFF2-40B4-BE49-F238E27FC236}">
                  <a16:creationId xmlns:a16="http://schemas.microsoft.com/office/drawing/2014/main" id="{8A2A1C5F-A27C-495C-851A-B3B4956424CB}"/>
                </a:ext>
              </a:extLst>
            </p:cNvPr>
            <p:cNvSpPr>
              <a:spLocks noChangeArrowheads="1"/>
            </p:cNvSpPr>
            <p:nvPr/>
          </p:nvSpPr>
          <p:spPr bwMode="auto">
            <a:xfrm>
              <a:off x="3981" y="2210"/>
              <a:ext cx="1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Hall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27">
              <a:extLst>
                <a:ext uri="{FF2B5EF4-FFF2-40B4-BE49-F238E27FC236}">
                  <a16:creationId xmlns:a16="http://schemas.microsoft.com/office/drawing/2014/main" id="{C1295633-6C27-4881-A7D2-DE239CBE77A2}"/>
                </a:ext>
              </a:extLst>
            </p:cNvPr>
            <p:cNvSpPr>
              <a:spLocks noChangeArrowheads="1"/>
            </p:cNvSpPr>
            <p:nvPr/>
          </p:nvSpPr>
          <p:spPr bwMode="auto">
            <a:xfrm>
              <a:off x="4094" y="2210"/>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28">
              <a:extLst>
                <a:ext uri="{FF2B5EF4-FFF2-40B4-BE49-F238E27FC236}">
                  <a16:creationId xmlns:a16="http://schemas.microsoft.com/office/drawing/2014/main" id="{911B1DF6-B716-4555-B907-E648A8F71B8A}"/>
                </a:ext>
              </a:extLst>
            </p:cNvPr>
            <p:cNvSpPr>
              <a:spLocks noChangeArrowheads="1"/>
            </p:cNvSpPr>
            <p:nvPr/>
          </p:nvSpPr>
          <p:spPr bwMode="auto">
            <a:xfrm>
              <a:off x="4111" y="221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29">
              <a:extLst>
                <a:ext uri="{FF2B5EF4-FFF2-40B4-BE49-F238E27FC236}">
                  <a16:creationId xmlns:a16="http://schemas.microsoft.com/office/drawing/2014/main" id="{ED234B1B-B049-47F0-A6E9-ECCB842769B5}"/>
                </a:ext>
              </a:extLst>
            </p:cNvPr>
            <p:cNvSpPr>
              <a:spLocks noChangeArrowheads="1"/>
            </p:cNvSpPr>
            <p:nvPr/>
          </p:nvSpPr>
          <p:spPr bwMode="auto">
            <a:xfrm>
              <a:off x="3923" y="2295"/>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230">
              <a:extLst>
                <a:ext uri="{FF2B5EF4-FFF2-40B4-BE49-F238E27FC236}">
                  <a16:creationId xmlns:a16="http://schemas.microsoft.com/office/drawing/2014/main" id="{F3627C0F-A91D-4A13-8BDE-16E97954FFC5}"/>
                </a:ext>
              </a:extLst>
            </p:cNvPr>
            <p:cNvSpPr>
              <a:spLocks noChangeArrowheads="1"/>
            </p:cNvSpPr>
            <p:nvPr/>
          </p:nvSpPr>
          <p:spPr bwMode="auto">
            <a:xfrm>
              <a:off x="3955" y="2302"/>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31">
              <a:extLst>
                <a:ext uri="{FF2B5EF4-FFF2-40B4-BE49-F238E27FC236}">
                  <a16:creationId xmlns:a16="http://schemas.microsoft.com/office/drawing/2014/main" id="{E3216EDE-86D8-4CE1-8540-E65F32A0E93D}"/>
                </a:ext>
              </a:extLst>
            </p:cNvPr>
            <p:cNvSpPr>
              <a:spLocks noChangeArrowheads="1"/>
            </p:cNvSpPr>
            <p:nvPr/>
          </p:nvSpPr>
          <p:spPr bwMode="auto">
            <a:xfrm>
              <a:off x="3981" y="2299"/>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Limits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232">
              <a:extLst>
                <a:ext uri="{FF2B5EF4-FFF2-40B4-BE49-F238E27FC236}">
                  <a16:creationId xmlns:a16="http://schemas.microsoft.com/office/drawing/2014/main" id="{450349EF-A4F6-4FB2-9F20-7614ED8570ED}"/>
                </a:ext>
              </a:extLst>
            </p:cNvPr>
            <p:cNvSpPr>
              <a:spLocks noChangeArrowheads="1"/>
            </p:cNvSpPr>
            <p:nvPr/>
          </p:nvSpPr>
          <p:spPr bwMode="auto">
            <a:xfrm>
              <a:off x="4152" y="229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233">
              <a:extLst>
                <a:ext uri="{FF2B5EF4-FFF2-40B4-BE49-F238E27FC236}">
                  <a16:creationId xmlns:a16="http://schemas.microsoft.com/office/drawing/2014/main" id="{98778003-58CD-4E6F-9976-93C424D0E657}"/>
                </a:ext>
              </a:extLst>
            </p:cNvPr>
            <p:cNvSpPr>
              <a:spLocks noChangeArrowheads="1"/>
            </p:cNvSpPr>
            <p:nvPr/>
          </p:nvSpPr>
          <p:spPr bwMode="auto">
            <a:xfrm>
              <a:off x="4168" y="2299"/>
              <a:ext cx="6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future expansion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234">
              <a:extLst>
                <a:ext uri="{FF2B5EF4-FFF2-40B4-BE49-F238E27FC236}">
                  <a16:creationId xmlns:a16="http://schemas.microsoft.com/office/drawing/2014/main" id="{BA6E24EA-8803-4D11-A25B-93B8BC9799A4}"/>
                </a:ext>
              </a:extLst>
            </p:cNvPr>
            <p:cNvSpPr>
              <a:spLocks noChangeArrowheads="1"/>
            </p:cNvSpPr>
            <p:nvPr/>
          </p:nvSpPr>
          <p:spPr bwMode="auto">
            <a:xfrm>
              <a:off x="3981" y="2385"/>
              <a:ext cx="7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Town population grows;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35">
              <a:extLst>
                <a:ext uri="{FF2B5EF4-FFF2-40B4-BE49-F238E27FC236}">
                  <a16:creationId xmlns:a16="http://schemas.microsoft.com/office/drawing/2014/main" id="{A64B3FF6-0480-42D4-8CEB-83CA954078CE}"/>
                </a:ext>
              </a:extLst>
            </p:cNvPr>
            <p:cNvSpPr>
              <a:spLocks noChangeArrowheads="1"/>
            </p:cNvSpPr>
            <p:nvPr/>
          </p:nvSpPr>
          <p:spPr bwMode="auto">
            <a:xfrm>
              <a:off x="4678" y="2385"/>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236">
              <a:extLst>
                <a:ext uri="{FF2B5EF4-FFF2-40B4-BE49-F238E27FC236}">
                  <a16:creationId xmlns:a16="http://schemas.microsoft.com/office/drawing/2014/main" id="{598236B9-9768-4B68-B027-5DD58BD8395C}"/>
                </a:ext>
              </a:extLst>
            </p:cNvPr>
            <p:cNvSpPr>
              <a:spLocks noChangeArrowheads="1"/>
            </p:cNvSpPr>
            <p:nvPr/>
          </p:nvSpPr>
          <p:spPr bwMode="auto">
            <a:xfrm>
              <a:off x="3923" y="2471"/>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37">
              <a:extLst>
                <a:ext uri="{FF2B5EF4-FFF2-40B4-BE49-F238E27FC236}">
                  <a16:creationId xmlns:a16="http://schemas.microsoft.com/office/drawing/2014/main" id="{D160738E-9236-4C9C-B1E4-C9B49637FED8}"/>
                </a:ext>
              </a:extLst>
            </p:cNvPr>
            <p:cNvSpPr>
              <a:spLocks noChangeArrowheads="1"/>
            </p:cNvSpPr>
            <p:nvPr/>
          </p:nvSpPr>
          <p:spPr bwMode="auto">
            <a:xfrm>
              <a:off x="3955" y="2478"/>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38">
              <a:extLst>
                <a:ext uri="{FF2B5EF4-FFF2-40B4-BE49-F238E27FC236}">
                  <a16:creationId xmlns:a16="http://schemas.microsoft.com/office/drawing/2014/main" id="{856DDD0F-0E13-4C88-9DC2-A0C89226053E}"/>
                </a:ext>
              </a:extLst>
            </p:cNvPr>
            <p:cNvSpPr>
              <a:spLocks noChangeArrowheads="1"/>
            </p:cNvSpPr>
            <p:nvPr/>
          </p:nvSpPr>
          <p:spPr bwMode="auto">
            <a:xfrm>
              <a:off x="3981" y="2475"/>
              <a:ext cx="3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Disruptive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39">
              <a:extLst>
                <a:ext uri="{FF2B5EF4-FFF2-40B4-BE49-F238E27FC236}">
                  <a16:creationId xmlns:a16="http://schemas.microsoft.com/office/drawing/2014/main" id="{36BDFACC-B945-4AF1-99AB-97CCF8992C29}"/>
                </a:ext>
              </a:extLst>
            </p:cNvPr>
            <p:cNvSpPr>
              <a:spLocks noChangeArrowheads="1"/>
            </p:cNvSpPr>
            <p:nvPr/>
          </p:nvSpPr>
          <p:spPr bwMode="auto">
            <a:xfrm>
              <a:off x="4276" y="2475"/>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40">
              <a:extLst>
                <a:ext uri="{FF2B5EF4-FFF2-40B4-BE49-F238E27FC236}">
                  <a16:creationId xmlns:a16="http://schemas.microsoft.com/office/drawing/2014/main" id="{270ECBE7-AAD2-4751-923E-D4D41F5D0D01}"/>
                </a:ext>
              </a:extLst>
            </p:cNvPr>
            <p:cNvSpPr>
              <a:spLocks noChangeArrowheads="1"/>
            </p:cNvSpPr>
            <p:nvPr/>
          </p:nvSpPr>
          <p:spPr bwMode="auto">
            <a:xfrm>
              <a:off x="4291" y="2475"/>
              <a:ext cx="33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 the day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41">
              <a:extLst>
                <a:ext uri="{FF2B5EF4-FFF2-40B4-BE49-F238E27FC236}">
                  <a16:creationId xmlns:a16="http://schemas.microsoft.com/office/drawing/2014/main" id="{BBF3DB48-6DFA-4B32-B541-98239348FEA3}"/>
                </a:ext>
              </a:extLst>
            </p:cNvPr>
            <p:cNvSpPr>
              <a:spLocks noChangeArrowheads="1"/>
            </p:cNvSpPr>
            <p:nvPr/>
          </p:nvSpPr>
          <p:spPr bwMode="auto">
            <a:xfrm>
              <a:off x="4581" y="2475"/>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42">
              <a:extLst>
                <a:ext uri="{FF2B5EF4-FFF2-40B4-BE49-F238E27FC236}">
                  <a16:creationId xmlns:a16="http://schemas.microsoft.com/office/drawing/2014/main" id="{8AE0C22F-0D61-4679-9EDA-D35BAFC2E69D}"/>
                </a:ext>
              </a:extLst>
            </p:cNvPr>
            <p:cNvSpPr>
              <a:spLocks noChangeArrowheads="1"/>
            </p:cNvSpPr>
            <p:nvPr/>
          </p:nvSpPr>
          <p:spPr bwMode="auto">
            <a:xfrm>
              <a:off x="4603" y="247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43">
              <a:extLst>
                <a:ext uri="{FF2B5EF4-FFF2-40B4-BE49-F238E27FC236}">
                  <a16:creationId xmlns:a16="http://schemas.microsoft.com/office/drawing/2014/main" id="{C29903EB-2669-4E5B-9D49-C77218924EE7}"/>
                </a:ext>
              </a:extLst>
            </p:cNvPr>
            <p:cNvSpPr>
              <a:spLocks noChangeArrowheads="1"/>
            </p:cNvSpPr>
            <p:nvPr/>
          </p:nvSpPr>
          <p:spPr bwMode="auto">
            <a:xfrm>
              <a:off x="4663" y="2475"/>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44">
              <a:extLst>
                <a:ext uri="{FF2B5EF4-FFF2-40B4-BE49-F238E27FC236}">
                  <a16:creationId xmlns:a16="http://schemas.microsoft.com/office/drawing/2014/main" id="{B579F6A4-EF67-4DE1-9A5B-4350E615D482}"/>
                </a:ext>
              </a:extLst>
            </p:cNvPr>
            <p:cNvSpPr>
              <a:spLocks noChangeArrowheads="1"/>
            </p:cNvSpPr>
            <p:nvPr/>
          </p:nvSpPr>
          <p:spPr bwMode="auto">
            <a:xfrm>
              <a:off x="4684" y="2475"/>
              <a:ext cx="1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45">
              <a:extLst>
                <a:ext uri="{FF2B5EF4-FFF2-40B4-BE49-F238E27FC236}">
                  <a16:creationId xmlns:a16="http://schemas.microsoft.com/office/drawing/2014/main" id="{D05A9B5B-F13C-4544-ABEB-1DAAAFFE84C0}"/>
                </a:ext>
              </a:extLst>
            </p:cNvPr>
            <p:cNvSpPr>
              <a:spLocks noChangeArrowheads="1"/>
            </p:cNvSpPr>
            <p:nvPr/>
          </p:nvSpPr>
          <p:spPr bwMode="auto">
            <a:xfrm>
              <a:off x="3981" y="2561"/>
              <a:ext cx="8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business of the Town Hall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46">
              <a:extLst>
                <a:ext uri="{FF2B5EF4-FFF2-40B4-BE49-F238E27FC236}">
                  <a16:creationId xmlns:a16="http://schemas.microsoft.com/office/drawing/2014/main" id="{6F65A5C1-F5C2-4BA9-BCD8-D40F8E773835}"/>
                </a:ext>
              </a:extLst>
            </p:cNvPr>
            <p:cNvSpPr>
              <a:spLocks noChangeArrowheads="1"/>
            </p:cNvSpPr>
            <p:nvPr/>
          </p:nvSpPr>
          <p:spPr bwMode="auto">
            <a:xfrm>
              <a:off x="3981" y="2647"/>
              <a:ext cx="6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which is already at its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47">
              <a:extLst>
                <a:ext uri="{FF2B5EF4-FFF2-40B4-BE49-F238E27FC236}">
                  <a16:creationId xmlns:a16="http://schemas.microsoft.com/office/drawing/2014/main" id="{F2771C38-09C1-4D17-BE52-08DC8DD2DB81}"/>
                </a:ext>
              </a:extLst>
            </p:cNvPr>
            <p:cNvSpPr>
              <a:spLocks noChangeArrowheads="1"/>
            </p:cNvSpPr>
            <p:nvPr/>
          </p:nvSpPr>
          <p:spPr bwMode="auto">
            <a:xfrm>
              <a:off x="3981" y="2734"/>
              <a:ext cx="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functional limit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48">
              <a:extLst>
                <a:ext uri="{FF2B5EF4-FFF2-40B4-BE49-F238E27FC236}">
                  <a16:creationId xmlns:a16="http://schemas.microsoft.com/office/drawing/2014/main" id="{7B9986E6-1393-4ED7-92F7-D9C2CC396451}"/>
                </a:ext>
              </a:extLst>
            </p:cNvPr>
            <p:cNvSpPr>
              <a:spLocks noChangeArrowheads="1"/>
            </p:cNvSpPr>
            <p:nvPr/>
          </p:nvSpPr>
          <p:spPr bwMode="auto">
            <a:xfrm>
              <a:off x="4418" y="2734"/>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49">
              <a:extLst>
                <a:ext uri="{FF2B5EF4-FFF2-40B4-BE49-F238E27FC236}">
                  <a16:creationId xmlns:a16="http://schemas.microsoft.com/office/drawing/2014/main" id="{0B2DBC1C-9C4A-4554-8AE8-53F06362D9D3}"/>
                </a:ext>
              </a:extLst>
            </p:cNvPr>
            <p:cNvSpPr>
              <a:spLocks noChangeArrowheads="1"/>
            </p:cNvSpPr>
            <p:nvPr/>
          </p:nvSpPr>
          <p:spPr bwMode="auto">
            <a:xfrm>
              <a:off x="4435" y="2734"/>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50">
              <a:extLst>
                <a:ext uri="{FF2B5EF4-FFF2-40B4-BE49-F238E27FC236}">
                  <a16:creationId xmlns:a16="http://schemas.microsoft.com/office/drawing/2014/main" id="{917A169D-E0BC-4403-8C16-C5D91F3FBE39}"/>
                </a:ext>
              </a:extLst>
            </p:cNvPr>
            <p:cNvSpPr>
              <a:spLocks noChangeArrowheads="1"/>
            </p:cNvSpPr>
            <p:nvPr/>
          </p:nvSpPr>
          <p:spPr bwMode="auto">
            <a:xfrm>
              <a:off x="3981" y="282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251">
              <a:extLst>
                <a:ext uri="{FF2B5EF4-FFF2-40B4-BE49-F238E27FC236}">
                  <a16:creationId xmlns:a16="http://schemas.microsoft.com/office/drawing/2014/main" id="{29D01D11-53C5-4858-A019-0F81FB4D566A}"/>
                </a:ext>
              </a:extLst>
            </p:cNvPr>
            <p:cNvSpPr>
              <a:spLocks noChangeArrowheads="1"/>
            </p:cNvSpPr>
            <p:nvPr/>
          </p:nvSpPr>
          <p:spPr bwMode="auto">
            <a:xfrm>
              <a:off x="305"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52">
              <a:extLst>
                <a:ext uri="{FF2B5EF4-FFF2-40B4-BE49-F238E27FC236}">
                  <a16:creationId xmlns:a16="http://schemas.microsoft.com/office/drawing/2014/main" id="{A9EAF1C9-B3B0-41A2-81ED-AB0CED594A4C}"/>
                </a:ext>
              </a:extLst>
            </p:cNvPr>
            <p:cNvSpPr>
              <a:spLocks noChangeArrowheads="1"/>
            </p:cNvSpPr>
            <p:nvPr/>
          </p:nvSpPr>
          <p:spPr bwMode="auto">
            <a:xfrm>
              <a:off x="308" y="1866"/>
              <a:ext cx="2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253">
              <a:extLst>
                <a:ext uri="{FF2B5EF4-FFF2-40B4-BE49-F238E27FC236}">
                  <a16:creationId xmlns:a16="http://schemas.microsoft.com/office/drawing/2014/main" id="{F2E763D8-3AEA-47C0-96FA-18C431B2AF4C}"/>
                </a:ext>
              </a:extLst>
            </p:cNvPr>
            <p:cNvSpPr>
              <a:spLocks noChangeArrowheads="1"/>
            </p:cNvSpPr>
            <p:nvPr/>
          </p:nvSpPr>
          <p:spPr bwMode="auto">
            <a:xfrm>
              <a:off x="578"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254">
              <a:extLst>
                <a:ext uri="{FF2B5EF4-FFF2-40B4-BE49-F238E27FC236}">
                  <a16:creationId xmlns:a16="http://schemas.microsoft.com/office/drawing/2014/main" id="{B3135FA1-5148-45F3-A4B2-B48416BFA2F2}"/>
                </a:ext>
              </a:extLst>
            </p:cNvPr>
            <p:cNvSpPr>
              <a:spLocks noChangeArrowheads="1"/>
            </p:cNvSpPr>
            <p:nvPr/>
          </p:nvSpPr>
          <p:spPr bwMode="auto">
            <a:xfrm>
              <a:off x="581" y="1866"/>
              <a:ext cx="109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55">
              <a:extLst>
                <a:ext uri="{FF2B5EF4-FFF2-40B4-BE49-F238E27FC236}">
                  <a16:creationId xmlns:a16="http://schemas.microsoft.com/office/drawing/2014/main" id="{E0804516-1422-40FF-A86D-091230025348}"/>
                </a:ext>
              </a:extLst>
            </p:cNvPr>
            <p:cNvSpPr>
              <a:spLocks noChangeArrowheads="1"/>
            </p:cNvSpPr>
            <p:nvPr/>
          </p:nvSpPr>
          <p:spPr bwMode="auto">
            <a:xfrm>
              <a:off x="1675"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56">
              <a:extLst>
                <a:ext uri="{FF2B5EF4-FFF2-40B4-BE49-F238E27FC236}">
                  <a16:creationId xmlns:a16="http://schemas.microsoft.com/office/drawing/2014/main" id="{346161F6-3CC7-49A9-AF0D-5250BB5803D6}"/>
                </a:ext>
              </a:extLst>
            </p:cNvPr>
            <p:cNvSpPr>
              <a:spLocks noChangeArrowheads="1"/>
            </p:cNvSpPr>
            <p:nvPr/>
          </p:nvSpPr>
          <p:spPr bwMode="auto">
            <a:xfrm>
              <a:off x="1678" y="1866"/>
              <a:ext cx="109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257">
              <a:extLst>
                <a:ext uri="{FF2B5EF4-FFF2-40B4-BE49-F238E27FC236}">
                  <a16:creationId xmlns:a16="http://schemas.microsoft.com/office/drawing/2014/main" id="{8E515D2A-1F27-4FE1-92DF-C53E44418E82}"/>
                </a:ext>
              </a:extLst>
            </p:cNvPr>
            <p:cNvSpPr>
              <a:spLocks noChangeArrowheads="1"/>
            </p:cNvSpPr>
            <p:nvPr/>
          </p:nvSpPr>
          <p:spPr bwMode="auto">
            <a:xfrm>
              <a:off x="2771"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58">
              <a:extLst>
                <a:ext uri="{FF2B5EF4-FFF2-40B4-BE49-F238E27FC236}">
                  <a16:creationId xmlns:a16="http://schemas.microsoft.com/office/drawing/2014/main" id="{DAF0A576-21CB-4189-ABCA-B8D80CE19ABC}"/>
                </a:ext>
              </a:extLst>
            </p:cNvPr>
            <p:cNvSpPr>
              <a:spLocks noChangeArrowheads="1"/>
            </p:cNvSpPr>
            <p:nvPr/>
          </p:nvSpPr>
          <p:spPr bwMode="auto">
            <a:xfrm>
              <a:off x="2774" y="1866"/>
              <a:ext cx="1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259">
              <a:extLst>
                <a:ext uri="{FF2B5EF4-FFF2-40B4-BE49-F238E27FC236}">
                  <a16:creationId xmlns:a16="http://schemas.microsoft.com/office/drawing/2014/main" id="{A64C5443-7DB0-4A08-9CE5-CDE4B75F25E4}"/>
                </a:ext>
              </a:extLst>
            </p:cNvPr>
            <p:cNvSpPr>
              <a:spLocks noChangeArrowheads="1"/>
            </p:cNvSpPr>
            <p:nvPr/>
          </p:nvSpPr>
          <p:spPr bwMode="auto">
            <a:xfrm>
              <a:off x="3886"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60">
              <a:extLst>
                <a:ext uri="{FF2B5EF4-FFF2-40B4-BE49-F238E27FC236}">
                  <a16:creationId xmlns:a16="http://schemas.microsoft.com/office/drawing/2014/main" id="{6C1463CF-0072-4C45-B236-81E5E6E9BC36}"/>
                </a:ext>
              </a:extLst>
            </p:cNvPr>
            <p:cNvSpPr>
              <a:spLocks noChangeArrowheads="1"/>
            </p:cNvSpPr>
            <p:nvPr/>
          </p:nvSpPr>
          <p:spPr bwMode="auto">
            <a:xfrm>
              <a:off x="3889" y="1866"/>
              <a:ext cx="103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61">
              <a:extLst>
                <a:ext uri="{FF2B5EF4-FFF2-40B4-BE49-F238E27FC236}">
                  <a16:creationId xmlns:a16="http://schemas.microsoft.com/office/drawing/2014/main" id="{C6324522-7F11-4BA4-AA05-82EA9F058BBD}"/>
                </a:ext>
              </a:extLst>
            </p:cNvPr>
            <p:cNvSpPr>
              <a:spLocks noChangeArrowheads="1"/>
            </p:cNvSpPr>
            <p:nvPr/>
          </p:nvSpPr>
          <p:spPr bwMode="auto">
            <a:xfrm>
              <a:off x="4926" y="186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62">
              <a:extLst>
                <a:ext uri="{FF2B5EF4-FFF2-40B4-BE49-F238E27FC236}">
                  <a16:creationId xmlns:a16="http://schemas.microsoft.com/office/drawing/2014/main" id="{CDA0C1AB-D14B-49DB-BEED-11A888B6DE3D}"/>
                </a:ext>
              </a:extLst>
            </p:cNvPr>
            <p:cNvSpPr>
              <a:spLocks noChangeArrowheads="1"/>
            </p:cNvSpPr>
            <p:nvPr/>
          </p:nvSpPr>
          <p:spPr bwMode="auto">
            <a:xfrm>
              <a:off x="305" y="1869"/>
              <a:ext cx="3" cy="12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63">
              <a:extLst>
                <a:ext uri="{FF2B5EF4-FFF2-40B4-BE49-F238E27FC236}">
                  <a16:creationId xmlns:a16="http://schemas.microsoft.com/office/drawing/2014/main" id="{87E6152F-A78B-462B-B0E5-66B61BAD95D4}"/>
                </a:ext>
              </a:extLst>
            </p:cNvPr>
            <p:cNvSpPr>
              <a:spLocks noChangeArrowheads="1"/>
            </p:cNvSpPr>
            <p:nvPr/>
          </p:nvSpPr>
          <p:spPr bwMode="auto">
            <a:xfrm>
              <a:off x="578" y="1869"/>
              <a:ext cx="3" cy="12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64">
              <a:extLst>
                <a:ext uri="{FF2B5EF4-FFF2-40B4-BE49-F238E27FC236}">
                  <a16:creationId xmlns:a16="http://schemas.microsoft.com/office/drawing/2014/main" id="{33759A3B-E5E6-43E3-BD9B-27404C0012DC}"/>
                </a:ext>
              </a:extLst>
            </p:cNvPr>
            <p:cNvSpPr>
              <a:spLocks noChangeArrowheads="1"/>
            </p:cNvSpPr>
            <p:nvPr/>
          </p:nvSpPr>
          <p:spPr bwMode="auto">
            <a:xfrm>
              <a:off x="1675" y="1869"/>
              <a:ext cx="3" cy="12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65">
              <a:extLst>
                <a:ext uri="{FF2B5EF4-FFF2-40B4-BE49-F238E27FC236}">
                  <a16:creationId xmlns:a16="http://schemas.microsoft.com/office/drawing/2014/main" id="{AAA2DCB8-2A32-450D-A7A8-266101886E14}"/>
                </a:ext>
              </a:extLst>
            </p:cNvPr>
            <p:cNvSpPr>
              <a:spLocks noChangeArrowheads="1"/>
            </p:cNvSpPr>
            <p:nvPr/>
          </p:nvSpPr>
          <p:spPr bwMode="auto">
            <a:xfrm>
              <a:off x="2771" y="1869"/>
              <a:ext cx="3" cy="12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66">
              <a:extLst>
                <a:ext uri="{FF2B5EF4-FFF2-40B4-BE49-F238E27FC236}">
                  <a16:creationId xmlns:a16="http://schemas.microsoft.com/office/drawing/2014/main" id="{035388BF-0471-460C-8B29-AE8DAF1ACDA9}"/>
                </a:ext>
              </a:extLst>
            </p:cNvPr>
            <p:cNvSpPr>
              <a:spLocks noChangeArrowheads="1"/>
            </p:cNvSpPr>
            <p:nvPr/>
          </p:nvSpPr>
          <p:spPr bwMode="auto">
            <a:xfrm>
              <a:off x="3886" y="1869"/>
              <a:ext cx="3" cy="12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267">
              <a:extLst>
                <a:ext uri="{FF2B5EF4-FFF2-40B4-BE49-F238E27FC236}">
                  <a16:creationId xmlns:a16="http://schemas.microsoft.com/office/drawing/2014/main" id="{8604BEF6-5588-4354-A982-728B2B69293F}"/>
                </a:ext>
              </a:extLst>
            </p:cNvPr>
            <p:cNvSpPr>
              <a:spLocks noChangeArrowheads="1"/>
            </p:cNvSpPr>
            <p:nvPr/>
          </p:nvSpPr>
          <p:spPr bwMode="auto">
            <a:xfrm>
              <a:off x="4926" y="1869"/>
              <a:ext cx="3" cy="12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68">
              <a:extLst>
                <a:ext uri="{FF2B5EF4-FFF2-40B4-BE49-F238E27FC236}">
                  <a16:creationId xmlns:a16="http://schemas.microsoft.com/office/drawing/2014/main" id="{270301E7-A546-41CF-B963-7CC0EC76EB5E}"/>
                </a:ext>
              </a:extLst>
            </p:cNvPr>
            <p:cNvSpPr>
              <a:spLocks noChangeArrowheads="1"/>
            </p:cNvSpPr>
            <p:nvPr/>
          </p:nvSpPr>
          <p:spPr bwMode="auto">
            <a:xfrm>
              <a:off x="425" y="3149"/>
              <a:ext cx="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269">
              <a:extLst>
                <a:ext uri="{FF2B5EF4-FFF2-40B4-BE49-F238E27FC236}">
                  <a16:creationId xmlns:a16="http://schemas.microsoft.com/office/drawing/2014/main" id="{6122AFEB-7F36-437C-BBAA-61828547D2E9}"/>
                </a:ext>
              </a:extLst>
            </p:cNvPr>
            <p:cNvSpPr>
              <a:spLocks noChangeArrowheads="1"/>
            </p:cNvSpPr>
            <p:nvPr/>
          </p:nvSpPr>
          <p:spPr bwMode="auto">
            <a:xfrm>
              <a:off x="461" y="314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270">
              <a:extLst>
                <a:ext uri="{FF2B5EF4-FFF2-40B4-BE49-F238E27FC236}">
                  <a16:creationId xmlns:a16="http://schemas.microsoft.com/office/drawing/2014/main" id="{3C5DA8FA-0EB8-418D-A1CD-D2694BC8282F}"/>
                </a:ext>
              </a:extLst>
            </p:cNvPr>
            <p:cNvSpPr>
              <a:spLocks noChangeArrowheads="1"/>
            </p:cNvSpPr>
            <p:nvPr/>
          </p:nvSpPr>
          <p:spPr bwMode="auto">
            <a:xfrm>
              <a:off x="615" y="3149"/>
              <a:ext cx="104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Relocate the Municipal Town Hall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71">
              <a:extLst>
                <a:ext uri="{FF2B5EF4-FFF2-40B4-BE49-F238E27FC236}">
                  <a16:creationId xmlns:a16="http://schemas.microsoft.com/office/drawing/2014/main" id="{F0FA6481-10ED-4B0A-9B2F-B18FC886295F}"/>
                </a:ext>
              </a:extLst>
            </p:cNvPr>
            <p:cNvSpPr>
              <a:spLocks noChangeArrowheads="1"/>
            </p:cNvSpPr>
            <p:nvPr/>
          </p:nvSpPr>
          <p:spPr bwMode="auto">
            <a:xfrm>
              <a:off x="615" y="3235"/>
              <a:ext cx="3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offices to 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72">
              <a:extLst>
                <a:ext uri="{FF2B5EF4-FFF2-40B4-BE49-F238E27FC236}">
                  <a16:creationId xmlns:a16="http://schemas.microsoft.com/office/drawing/2014/main" id="{D8381E59-2748-489E-B0F3-72889195A9E2}"/>
                </a:ext>
              </a:extLst>
            </p:cNvPr>
            <p:cNvSpPr>
              <a:spLocks noChangeArrowheads="1"/>
            </p:cNvSpPr>
            <p:nvPr/>
          </p:nvSpPr>
          <p:spPr bwMode="auto">
            <a:xfrm>
              <a:off x="945" y="3235"/>
              <a:ext cx="4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new location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73">
              <a:extLst>
                <a:ext uri="{FF2B5EF4-FFF2-40B4-BE49-F238E27FC236}">
                  <a16:creationId xmlns:a16="http://schemas.microsoft.com/office/drawing/2014/main" id="{28224670-2F93-4F7D-A1AC-C1A4D3072E2A}"/>
                </a:ext>
              </a:extLst>
            </p:cNvPr>
            <p:cNvSpPr>
              <a:spLocks noChangeArrowheads="1"/>
            </p:cNvSpPr>
            <p:nvPr/>
          </p:nvSpPr>
          <p:spPr bwMode="auto">
            <a:xfrm>
              <a:off x="1327" y="3235"/>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74">
              <a:extLst>
                <a:ext uri="{FF2B5EF4-FFF2-40B4-BE49-F238E27FC236}">
                  <a16:creationId xmlns:a16="http://schemas.microsoft.com/office/drawing/2014/main" id="{D387DA44-2011-41D1-9B4C-D621A2DBE44D}"/>
                </a:ext>
              </a:extLst>
            </p:cNvPr>
            <p:cNvSpPr>
              <a:spLocks noChangeArrowheads="1"/>
            </p:cNvSpPr>
            <p:nvPr/>
          </p:nvSpPr>
          <p:spPr bwMode="auto">
            <a:xfrm>
              <a:off x="1342" y="3235"/>
              <a:ext cx="3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 new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275">
              <a:extLst>
                <a:ext uri="{FF2B5EF4-FFF2-40B4-BE49-F238E27FC236}">
                  <a16:creationId xmlns:a16="http://schemas.microsoft.com/office/drawing/2014/main" id="{57A0A90D-B9ED-4BEB-A21B-EFF10CD86E42}"/>
                </a:ext>
              </a:extLst>
            </p:cNvPr>
            <p:cNvSpPr>
              <a:spLocks noChangeArrowheads="1"/>
            </p:cNvSpPr>
            <p:nvPr/>
          </p:nvSpPr>
          <p:spPr bwMode="auto">
            <a:xfrm>
              <a:off x="615" y="3321"/>
              <a:ext cx="5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Municipal Facility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276">
              <a:extLst>
                <a:ext uri="{FF2B5EF4-FFF2-40B4-BE49-F238E27FC236}">
                  <a16:creationId xmlns:a16="http://schemas.microsoft.com/office/drawing/2014/main" id="{5606E19F-7360-47C0-86C8-38562855257D}"/>
                </a:ext>
              </a:extLst>
            </p:cNvPr>
            <p:cNvSpPr>
              <a:spLocks noChangeArrowheads="1"/>
            </p:cNvSpPr>
            <p:nvPr/>
          </p:nvSpPr>
          <p:spPr bwMode="auto">
            <a:xfrm>
              <a:off x="1116" y="3321"/>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277">
              <a:extLst>
                <a:ext uri="{FF2B5EF4-FFF2-40B4-BE49-F238E27FC236}">
                  <a16:creationId xmlns:a16="http://schemas.microsoft.com/office/drawing/2014/main" id="{DC7B800D-E70D-4CB4-9EA7-51CF8E27B1CF}"/>
                </a:ext>
              </a:extLst>
            </p:cNvPr>
            <p:cNvSpPr>
              <a:spLocks noChangeArrowheads="1"/>
            </p:cNvSpPr>
            <p:nvPr/>
          </p:nvSpPr>
          <p:spPr bwMode="auto">
            <a:xfrm>
              <a:off x="1712" y="3148"/>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78">
              <a:extLst>
                <a:ext uri="{FF2B5EF4-FFF2-40B4-BE49-F238E27FC236}">
                  <a16:creationId xmlns:a16="http://schemas.microsoft.com/office/drawing/2014/main" id="{9BF23136-6587-481B-9968-FB8120319F1D}"/>
                </a:ext>
              </a:extLst>
            </p:cNvPr>
            <p:cNvSpPr>
              <a:spLocks noChangeArrowheads="1"/>
            </p:cNvSpPr>
            <p:nvPr/>
          </p:nvSpPr>
          <p:spPr bwMode="auto">
            <a:xfrm>
              <a:off x="1745" y="3155"/>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279">
              <a:extLst>
                <a:ext uri="{FF2B5EF4-FFF2-40B4-BE49-F238E27FC236}">
                  <a16:creationId xmlns:a16="http://schemas.microsoft.com/office/drawing/2014/main" id="{C1F8C720-B2EC-4250-9481-DCB9768C0B63}"/>
                </a:ext>
              </a:extLst>
            </p:cNvPr>
            <p:cNvSpPr>
              <a:spLocks noChangeArrowheads="1"/>
            </p:cNvSpPr>
            <p:nvPr/>
          </p:nvSpPr>
          <p:spPr bwMode="auto">
            <a:xfrm>
              <a:off x="1771" y="3152"/>
              <a:ext cx="9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Fully provides for current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280">
              <a:extLst>
                <a:ext uri="{FF2B5EF4-FFF2-40B4-BE49-F238E27FC236}">
                  <a16:creationId xmlns:a16="http://schemas.microsoft.com/office/drawing/2014/main" id="{572EC430-2D6E-4FAD-A78B-9994E060E55E}"/>
                </a:ext>
              </a:extLst>
            </p:cNvPr>
            <p:cNvSpPr>
              <a:spLocks noChangeArrowheads="1"/>
            </p:cNvSpPr>
            <p:nvPr/>
          </p:nvSpPr>
          <p:spPr bwMode="auto">
            <a:xfrm>
              <a:off x="1771" y="3238"/>
              <a:ext cx="6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future 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281">
              <a:extLst>
                <a:ext uri="{FF2B5EF4-FFF2-40B4-BE49-F238E27FC236}">
                  <a16:creationId xmlns:a16="http://schemas.microsoft.com/office/drawing/2014/main" id="{B1F7487F-449A-4080-9A03-793FA07405DE}"/>
                </a:ext>
              </a:extLst>
            </p:cNvPr>
            <p:cNvSpPr>
              <a:spLocks noChangeArrowheads="1"/>
            </p:cNvSpPr>
            <p:nvPr/>
          </p:nvSpPr>
          <p:spPr bwMode="auto">
            <a:xfrm>
              <a:off x="2337" y="3238"/>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282">
              <a:extLst>
                <a:ext uri="{FF2B5EF4-FFF2-40B4-BE49-F238E27FC236}">
                  <a16:creationId xmlns:a16="http://schemas.microsoft.com/office/drawing/2014/main" id="{55B2A938-1158-4A32-B6FC-2FB10E567032}"/>
                </a:ext>
              </a:extLst>
            </p:cNvPr>
            <p:cNvSpPr>
              <a:spLocks noChangeArrowheads="1"/>
            </p:cNvSpPr>
            <p:nvPr/>
          </p:nvSpPr>
          <p:spPr bwMode="auto">
            <a:xfrm>
              <a:off x="1712" y="3323"/>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283">
              <a:extLst>
                <a:ext uri="{FF2B5EF4-FFF2-40B4-BE49-F238E27FC236}">
                  <a16:creationId xmlns:a16="http://schemas.microsoft.com/office/drawing/2014/main" id="{8E151D79-8F95-4512-A402-70C350053CB0}"/>
                </a:ext>
              </a:extLst>
            </p:cNvPr>
            <p:cNvSpPr>
              <a:spLocks noChangeArrowheads="1"/>
            </p:cNvSpPr>
            <p:nvPr/>
          </p:nvSpPr>
          <p:spPr bwMode="auto">
            <a:xfrm>
              <a:off x="1745" y="3330"/>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284">
              <a:extLst>
                <a:ext uri="{FF2B5EF4-FFF2-40B4-BE49-F238E27FC236}">
                  <a16:creationId xmlns:a16="http://schemas.microsoft.com/office/drawing/2014/main" id="{87B4A0B1-8103-48EE-B0D1-1430156728A1}"/>
                </a:ext>
              </a:extLst>
            </p:cNvPr>
            <p:cNvSpPr>
              <a:spLocks noChangeArrowheads="1"/>
            </p:cNvSpPr>
            <p:nvPr/>
          </p:nvSpPr>
          <p:spPr bwMode="auto">
            <a:xfrm>
              <a:off x="1771" y="3327"/>
              <a:ext cx="3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Resolves all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285">
              <a:extLst>
                <a:ext uri="{FF2B5EF4-FFF2-40B4-BE49-F238E27FC236}">
                  <a16:creationId xmlns:a16="http://schemas.microsoft.com/office/drawing/2014/main" id="{0329D743-300D-407B-8009-45C6254D5FCA}"/>
                </a:ext>
              </a:extLst>
            </p:cNvPr>
            <p:cNvSpPr>
              <a:spLocks noChangeArrowheads="1"/>
            </p:cNvSpPr>
            <p:nvPr/>
          </p:nvSpPr>
          <p:spPr bwMode="auto">
            <a:xfrm>
              <a:off x="2119" y="3327"/>
              <a:ext cx="48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physical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286">
              <a:extLst>
                <a:ext uri="{FF2B5EF4-FFF2-40B4-BE49-F238E27FC236}">
                  <a16:creationId xmlns:a16="http://schemas.microsoft.com/office/drawing/2014/main" id="{4D997CA6-AB8D-4979-9379-E117249F6F78}"/>
                </a:ext>
              </a:extLst>
            </p:cNvPr>
            <p:cNvSpPr>
              <a:spLocks noChangeArrowheads="1"/>
            </p:cNvSpPr>
            <p:nvPr/>
          </p:nvSpPr>
          <p:spPr bwMode="auto">
            <a:xfrm>
              <a:off x="2556" y="332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287">
              <a:extLst>
                <a:ext uri="{FF2B5EF4-FFF2-40B4-BE49-F238E27FC236}">
                  <a16:creationId xmlns:a16="http://schemas.microsoft.com/office/drawing/2014/main" id="{F5397112-2FF1-4E88-826C-26A977165B9F}"/>
                </a:ext>
              </a:extLst>
            </p:cNvPr>
            <p:cNvSpPr>
              <a:spLocks noChangeArrowheads="1"/>
            </p:cNvSpPr>
            <p:nvPr/>
          </p:nvSpPr>
          <p:spPr bwMode="auto">
            <a:xfrm>
              <a:off x="1712" y="3414"/>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288">
              <a:extLst>
                <a:ext uri="{FF2B5EF4-FFF2-40B4-BE49-F238E27FC236}">
                  <a16:creationId xmlns:a16="http://schemas.microsoft.com/office/drawing/2014/main" id="{72ACAF41-4E30-4211-8257-8ED410F036D2}"/>
                </a:ext>
              </a:extLst>
            </p:cNvPr>
            <p:cNvSpPr>
              <a:spLocks noChangeArrowheads="1"/>
            </p:cNvSpPr>
            <p:nvPr/>
          </p:nvSpPr>
          <p:spPr bwMode="auto">
            <a:xfrm>
              <a:off x="1745" y="3421"/>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289">
              <a:extLst>
                <a:ext uri="{FF2B5EF4-FFF2-40B4-BE49-F238E27FC236}">
                  <a16:creationId xmlns:a16="http://schemas.microsoft.com/office/drawing/2014/main" id="{C3B04A5A-901D-480A-A7FC-3AF91C1FCE0F}"/>
                </a:ext>
              </a:extLst>
            </p:cNvPr>
            <p:cNvSpPr>
              <a:spLocks noChangeArrowheads="1"/>
            </p:cNvSpPr>
            <p:nvPr/>
          </p:nvSpPr>
          <p:spPr bwMode="auto">
            <a:xfrm>
              <a:off x="1771" y="3418"/>
              <a:ext cx="10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Resolves existing site restrictions;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290">
              <a:extLst>
                <a:ext uri="{FF2B5EF4-FFF2-40B4-BE49-F238E27FC236}">
                  <a16:creationId xmlns:a16="http://schemas.microsoft.com/office/drawing/2014/main" id="{236A1C99-74AD-4128-9D80-1060BD969B4E}"/>
                </a:ext>
              </a:extLst>
            </p:cNvPr>
            <p:cNvSpPr>
              <a:spLocks noChangeArrowheads="1"/>
            </p:cNvSpPr>
            <p:nvPr/>
          </p:nvSpPr>
          <p:spPr bwMode="auto">
            <a:xfrm>
              <a:off x="2733" y="3418"/>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291">
              <a:extLst>
                <a:ext uri="{FF2B5EF4-FFF2-40B4-BE49-F238E27FC236}">
                  <a16:creationId xmlns:a16="http://schemas.microsoft.com/office/drawing/2014/main" id="{F6965FEF-E10B-4066-85D2-A5041F1F5DEB}"/>
                </a:ext>
              </a:extLst>
            </p:cNvPr>
            <p:cNvSpPr>
              <a:spLocks noChangeArrowheads="1"/>
            </p:cNvSpPr>
            <p:nvPr/>
          </p:nvSpPr>
          <p:spPr bwMode="auto">
            <a:xfrm>
              <a:off x="1712" y="3504"/>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292">
              <a:extLst>
                <a:ext uri="{FF2B5EF4-FFF2-40B4-BE49-F238E27FC236}">
                  <a16:creationId xmlns:a16="http://schemas.microsoft.com/office/drawing/2014/main" id="{8EAACCD6-D5F9-432F-A432-0851D4188922}"/>
                </a:ext>
              </a:extLst>
            </p:cNvPr>
            <p:cNvSpPr>
              <a:spLocks noChangeArrowheads="1"/>
            </p:cNvSpPr>
            <p:nvPr/>
          </p:nvSpPr>
          <p:spPr bwMode="auto">
            <a:xfrm>
              <a:off x="1745" y="3511"/>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293">
              <a:extLst>
                <a:ext uri="{FF2B5EF4-FFF2-40B4-BE49-F238E27FC236}">
                  <a16:creationId xmlns:a16="http://schemas.microsoft.com/office/drawing/2014/main" id="{7F2607A9-7125-4280-8A7A-BF50DBE21D73}"/>
                </a:ext>
              </a:extLst>
            </p:cNvPr>
            <p:cNvSpPr>
              <a:spLocks noChangeArrowheads="1"/>
            </p:cNvSpPr>
            <p:nvPr/>
          </p:nvSpPr>
          <p:spPr bwMode="auto">
            <a:xfrm>
              <a:off x="1771" y="3508"/>
              <a:ext cx="9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Allows for maintaining existing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294">
              <a:extLst>
                <a:ext uri="{FF2B5EF4-FFF2-40B4-BE49-F238E27FC236}">
                  <a16:creationId xmlns:a16="http://schemas.microsoft.com/office/drawing/2014/main" id="{CC200B3C-3CE4-4F75-AF2F-91EAF6FC3B9D}"/>
                </a:ext>
              </a:extLst>
            </p:cNvPr>
            <p:cNvSpPr>
              <a:spLocks noChangeArrowheads="1"/>
            </p:cNvSpPr>
            <p:nvPr/>
          </p:nvSpPr>
          <p:spPr bwMode="auto">
            <a:xfrm>
              <a:off x="1771" y="3594"/>
              <a:ext cx="4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building for 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295">
              <a:extLst>
                <a:ext uri="{FF2B5EF4-FFF2-40B4-BE49-F238E27FC236}">
                  <a16:creationId xmlns:a16="http://schemas.microsoft.com/office/drawing/2014/main" id="{A445359B-359F-4BB3-AFA2-FC80C8AE3C1E}"/>
                </a:ext>
              </a:extLst>
            </p:cNvPr>
            <p:cNvSpPr>
              <a:spLocks noChangeArrowheads="1"/>
            </p:cNvSpPr>
            <p:nvPr/>
          </p:nvSpPr>
          <p:spPr bwMode="auto">
            <a:xfrm>
              <a:off x="2176" y="3594"/>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296">
              <a:extLst>
                <a:ext uri="{FF2B5EF4-FFF2-40B4-BE49-F238E27FC236}">
                  <a16:creationId xmlns:a16="http://schemas.microsoft.com/office/drawing/2014/main" id="{F4B824E2-1E9D-47DD-9A21-0A719399053E}"/>
                </a:ext>
              </a:extLst>
            </p:cNvPr>
            <p:cNvSpPr>
              <a:spLocks noChangeArrowheads="1"/>
            </p:cNvSpPr>
            <p:nvPr/>
          </p:nvSpPr>
          <p:spPr bwMode="auto">
            <a:xfrm>
              <a:off x="2198" y="3594"/>
              <a:ext cx="4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purposing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297">
              <a:extLst>
                <a:ext uri="{FF2B5EF4-FFF2-40B4-BE49-F238E27FC236}">
                  <a16:creationId xmlns:a16="http://schemas.microsoft.com/office/drawing/2014/main" id="{570CAC7E-37D7-4EC1-B472-543A32C02EC0}"/>
                </a:ext>
              </a:extLst>
            </p:cNvPr>
            <p:cNvSpPr>
              <a:spLocks noChangeArrowheads="1"/>
            </p:cNvSpPr>
            <p:nvPr/>
          </p:nvSpPr>
          <p:spPr bwMode="auto">
            <a:xfrm>
              <a:off x="1771" y="3680"/>
              <a:ext cx="2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298">
              <a:extLst>
                <a:ext uri="{FF2B5EF4-FFF2-40B4-BE49-F238E27FC236}">
                  <a16:creationId xmlns:a16="http://schemas.microsoft.com/office/drawing/2014/main" id="{89348EB2-8D0B-43F7-A7DF-19F772293FC2}"/>
                </a:ext>
              </a:extLst>
            </p:cNvPr>
            <p:cNvSpPr>
              <a:spLocks noChangeArrowheads="1"/>
            </p:cNvSpPr>
            <p:nvPr/>
          </p:nvSpPr>
          <p:spPr bwMode="auto">
            <a:xfrm>
              <a:off x="1945" y="3680"/>
              <a:ext cx="66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or Police Department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299">
              <a:extLst>
                <a:ext uri="{FF2B5EF4-FFF2-40B4-BE49-F238E27FC236}">
                  <a16:creationId xmlns:a16="http://schemas.microsoft.com/office/drawing/2014/main" id="{B8A07E95-C30A-42AF-BBD4-E3B87F06AF2D}"/>
                </a:ext>
              </a:extLst>
            </p:cNvPr>
            <p:cNvSpPr>
              <a:spLocks noChangeArrowheads="1"/>
            </p:cNvSpPr>
            <p:nvPr/>
          </p:nvSpPr>
          <p:spPr bwMode="auto">
            <a:xfrm>
              <a:off x="2560" y="3680"/>
              <a:ext cx="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300">
              <a:extLst>
                <a:ext uri="{FF2B5EF4-FFF2-40B4-BE49-F238E27FC236}">
                  <a16:creationId xmlns:a16="http://schemas.microsoft.com/office/drawing/2014/main" id="{918B699C-85CB-46B7-8B55-E98C3C804EE2}"/>
                </a:ext>
              </a:extLst>
            </p:cNvPr>
            <p:cNvSpPr>
              <a:spLocks noChangeArrowheads="1"/>
            </p:cNvSpPr>
            <p:nvPr/>
          </p:nvSpPr>
          <p:spPr bwMode="auto">
            <a:xfrm>
              <a:off x="2580" y="368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301">
              <a:extLst>
                <a:ext uri="{FF2B5EF4-FFF2-40B4-BE49-F238E27FC236}">
                  <a16:creationId xmlns:a16="http://schemas.microsoft.com/office/drawing/2014/main" id="{6D5A8F6E-2EC8-40F8-871C-2E2C37C3869F}"/>
                </a:ext>
              </a:extLst>
            </p:cNvPr>
            <p:cNvSpPr>
              <a:spLocks noChangeArrowheads="1"/>
            </p:cNvSpPr>
            <p:nvPr/>
          </p:nvSpPr>
          <p:spPr bwMode="auto">
            <a:xfrm>
              <a:off x="1771" y="3767"/>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302">
              <a:extLst>
                <a:ext uri="{FF2B5EF4-FFF2-40B4-BE49-F238E27FC236}">
                  <a16:creationId xmlns:a16="http://schemas.microsoft.com/office/drawing/2014/main" id="{0AECE577-E14B-41E7-A3DD-3B4D062CCAFD}"/>
                </a:ext>
              </a:extLst>
            </p:cNvPr>
            <p:cNvSpPr>
              <a:spLocks noChangeArrowheads="1"/>
            </p:cNvSpPr>
            <p:nvPr/>
          </p:nvSpPr>
          <p:spPr bwMode="auto">
            <a:xfrm>
              <a:off x="2807" y="3148"/>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303">
              <a:extLst>
                <a:ext uri="{FF2B5EF4-FFF2-40B4-BE49-F238E27FC236}">
                  <a16:creationId xmlns:a16="http://schemas.microsoft.com/office/drawing/2014/main" id="{97851E98-D5D1-4502-80BA-84269360D1B0}"/>
                </a:ext>
              </a:extLst>
            </p:cNvPr>
            <p:cNvSpPr>
              <a:spLocks noChangeArrowheads="1"/>
            </p:cNvSpPr>
            <p:nvPr/>
          </p:nvSpPr>
          <p:spPr bwMode="auto">
            <a:xfrm>
              <a:off x="2839" y="3155"/>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304">
              <a:extLst>
                <a:ext uri="{FF2B5EF4-FFF2-40B4-BE49-F238E27FC236}">
                  <a16:creationId xmlns:a16="http://schemas.microsoft.com/office/drawing/2014/main" id="{792F86F9-B8C5-4D80-A1C8-0B7EB21CA75F}"/>
                </a:ext>
              </a:extLst>
            </p:cNvPr>
            <p:cNvSpPr>
              <a:spLocks noChangeArrowheads="1"/>
            </p:cNvSpPr>
            <p:nvPr/>
          </p:nvSpPr>
          <p:spPr bwMode="auto">
            <a:xfrm>
              <a:off x="2865" y="3152"/>
              <a:ext cx="7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Higher cost than #1 or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305">
              <a:extLst>
                <a:ext uri="{FF2B5EF4-FFF2-40B4-BE49-F238E27FC236}">
                  <a16:creationId xmlns:a16="http://schemas.microsoft.com/office/drawing/2014/main" id="{98E5FFEA-E6D2-4359-8B98-BC349919C972}"/>
                </a:ext>
              </a:extLst>
            </p:cNvPr>
            <p:cNvSpPr>
              <a:spLocks noChangeArrowheads="1"/>
            </p:cNvSpPr>
            <p:nvPr/>
          </p:nvSpPr>
          <p:spPr bwMode="auto">
            <a:xfrm>
              <a:off x="3607" y="3152"/>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306">
              <a:extLst>
                <a:ext uri="{FF2B5EF4-FFF2-40B4-BE49-F238E27FC236}">
                  <a16:creationId xmlns:a16="http://schemas.microsoft.com/office/drawing/2014/main" id="{16A0161D-C095-42B9-836F-9004FA067E74}"/>
                </a:ext>
              </a:extLst>
            </p:cNvPr>
            <p:cNvSpPr>
              <a:spLocks noChangeArrowheads="1"/>
            </p:cNvSpPr>
            <p:nvPr/>
          </p:nvSpPr>
          <p:spPr bwMode="auto">
            <a:xfrm>
              <a:off x="2807" y="3238"/>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307">
              <a:extLst>
                <a:ext uri="{FF2B5EF4-FFF2-40B4-BE49-F238E27FC236}">
                  <a16:creationId xmlns:a16="http://schemas.microsoft.com/office/drawing/2014/main" id="{1DF8D3E1-A8DA-4314-91AA-F89C6DCBF41C}"/>
                </a:ext>
              </a:extLst>
            </p:cNvPr>
            <p:cNvSpPr>
              <a:spLocks noChangeArrowheads="1"/>
            </p:cNvSpPr>
            <p:nvPr/>
          </p:nvSpPr>
          <p:spPr bwMode="auto">
            <a:xfrm>
              <a:off x="3923" y="3149"/>
              <a:ext cx="51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308">
              <a:extLst>
                <a:ext uri="{FF2B5EF4-FFF2-40B4-BE49-F238E27FC236}">
                  <a16:creationId xmlns:a16="http://schemas.microsoft.com/office/drawing/2014/main" id="{D7224B56-8E87-4FF5-B351-C3F6C9EB9416}"/>
                </a:ext>
              </a:extLst>
            </p:cNvPr>
            <p:cNvSpPr>
              <a:spLocks noChangeArrowheads="1"/>
            </p:cNvSpPr>
            <p:nvPr/>
          </p:nvSpPr>
          <p:spPr bwMode="auto">
            <a:xfrm>
              <a:off x="4385" y="3149"/>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309">
              <a:extLst>
                <a:ext uri="{FF2B5EF4-FFF2-40B4-BE49-F238E27FC236}">
                  <a16:creationId xmlns:a16="http://schemas.microsoft.com/office/drawing/2014/main" id="{357620D0-BE0F-4D1D-868E-C6624B53AAA3}"/>
                </a:ext>
              </a:extLst>
            </p:cNvPr>
            <p:cNvSpPr>
              <a:spLocks noChangeArrowheads="1"/>
            </p:cNvSpPr>
            <p:nvPr/>
          </p:nvSpPr>
          <p:spPr bwMode="auto">
            <a:xfrm>
              <a:off x="3923" y="3234"/>
              <a:ext cx="7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310">
              <a:extLst>
                <a:ext uri="{FF2B5EF4-FFF2-40B4-BE49-F238E27FC236}">
                  <a16:creationId xmlns:a16="http://schemas.microsoft.com/office/drawing/2014/main" id="{B30054DD-385B-47AF-9A2A-CAAAC5425B6A}"/>
                </a:ext>
              </a:extLst>
            </p:cNvPr>
            <p:cNvSpPr>
              <a:spLocks noChangeArrowheads="1"/>
            </p:cNvSpPr>
            <p:nvPr/>
          </p:nvSpPr>
          <p:spPr bwMode="auto">
            <a:xfrm>
              <a:off x="3955" y="3241"/>
              <a:ext cx="5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311">
              <a:extLst>
                <a:ext uri="{FF2B5EF4-FFF2-40B4-BE49-F238E27FC236}">
                  <a16:creationId xmlns:a16="http://schemas.microsoft.com/office/drawing/2014/main" id="{8E5A49CB-C74B-42A5-9F3F-A87A04395FE3}"/>
                </a:ext>
              </a:extLst>
            </p:cNvPr>
            <p:cNvSpPr>
              <a:spLocks noChangeArrowheads="1"/>
            </p:cNvSpPr>
            <p:nvPr/>
          </p:nvSpPr>
          <p:spPr bwMode="auto">
            <a:xfrm>
              <a:off x="3981" y="3238"/>
              <a:ext cx="8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Provides for the current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312">
              <a:extLst>
                <a:ext uri="{FF2B5EF4-FFF2-40B4-BE49-F238E27FC236}">
                  <a16:creationId xmlns:a16="http://schemas.microsoft.com/office/drawing/2014/main" id="{CF15ED71-A35B-45EE-84DF-32966D819CA6}"/>
                </a:ext>
              </a:extLst>
            </p:cNvPr>
            <p:cNvSpPr>
              <a:spLocks noChangeArrowheads="1"/>
            </p:cNvSpPr>
            <p:nvPr/>
          </p:nvSpPr>
          <p:spPr bwMode="auto">
            <a:xfrm>
              <a:off x="3981" y="3324"/>
              <a:ext cx="8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future needs of the Town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313">
              <a:extLst>
                <a:ext uri="{FF2B5EF4-FFF2-40B4-BE49-F238E27FC236}">
                  <a16:creationId xmlns:a16="http://schemas.microsoft.com/office/drawing/2014/main" id="{73430464-336B-4253-8444-D36B71BE4412}"/>
                </a:ext>
              </a:extLst>
            </p:cNvPr>
            <p:cNvSpPr>
              <a:spLocks noChangeArrowheads="1"/>
            </p:cNvSpPr>
            <p:nvPr/>
          </p:nvSpPr>
          <p:spPr bwMode="auto">
            <a:xfrm>
              <a:off x="3981" y="3411"/>
              <a:ext cx="9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the population increases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314">
              <a:extLst>
                <a:ext uri="{FF2B5EF4-FFF2-40B4-BE49-F238E27FC236}">
                  <a16:creationId xmlns:a16="http://schemas.microsoft.com/office/drawing/2014/main" id="{8CB5B6AD-19B6-4AAD-A810-E5FDED56651D}"/>
                </a:ext>
              </a:extLst>
            </p:cNvPr>
            <p:cNvSpPr>
              <a:spLocks noChangeArrowheads="1"/>
            </p:cNvSpPr>
            <p:nvPr/>
          </p:nvSpPr>
          <p:spPr bwMode="auto">
            <a:xfrm>
              <a:off x="3981" y="3497"/>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more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315">
              <a:extLst>
                <a:ext uri="{FF2B5EF4-FFF2-40B4-BE49-F238E27FC236}">
                  <a16:creationId xmlns:a16="http://schemas.microsoft.com/office/drawing/2014/main" id="{6BCBB64B-E45B-495B-939F-CB07EADF6227}"/>
                </a:ext>
              </a:extLst>
            </p:cNvPr>
            <p:cNvSpPr>
              <a:spLocks noChangeArrowheads="1"/>
            </p:cNvSpPr>
            <p:nvPr/>
          </p:nvSpPr>
          <p:spPr bwMode="auto">
            <a:xfrm>
              <a:off x="4151" y="3497"/>
              <a:ext cx="7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Town Hall services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316">
              <a:extLst>
                <a:ext uri="{FF2B5EF4-FFF2-40B4-BE49-F238E27FC236}">
                  <a16:creationId xmlns:a16="http://schemas.microsoft.com/office/drawing/2014/main" id="{E5786E12-3275-41F2-8353-FCA597A9D770}"/>
                </a:ext>
              </a:extLst>
            </p:cNvPr>
            <p:cNvSpPr>
              <a:spLocks noChangeArrowheads="1"/>
            </p:cNvSpPr>
            <p:nvPr/>
          </p:nvSpPr>
          <p:spPr bwMode="auto">
            <a:xfrm>
              <a:off x="3981" y="3583"/>
              <a:ext cx="56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staff are required;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317">
              <a:extLst>
                <a:ext uri="{FF2B5EF4-FFF2-40B4-BE49-F238E27FC236}">
                  <a16:creationId xmlns:a16="http://schemas.microsoft.com/office/drawing/2014/main" id="{3086B071-64CB-4EB6-B925-EE58EB50CFF9}"/>
                </a:ext>
              </a:extLst>
            </p:cNvPr>
            <p:cNvSpPr>
              <a:spLocks noChangeArrowheads="1"/>
            </p:cNvSpPr>
            <p:nvPr/>
          </p:nvSpPr>
          <p:spPr bwMode="auto">
            <a:xfrm>
              <a:off x="4501" y="3583"/>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318">
              <a:extLst>
                <a:ext uri="{FF2B5EF4-FFF2-40B4-BE49-F238E27FC236}">
                  <a16:creationId xmlns:a16="http://schemas.microsoft.com/office/drawing/2014/main" id="{F46E1115-CD1B-45F8-B80E-6D7E48E3B389}"/>
                </a:ext>
              </a:extLst>
            </p:cNvPr>
            <p:cNvSpPr>
              <a:spLocks noChangeArrowheads="1"/>
            </p:cNvSpPr>
            <p:nvPr/>
          </p:nvSpPr>
          <p:spPr bwMode="auto">
            <a:xfrm>
              <a:off x="3981" y="3670"/>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319">
              <a:extLst>
                <a:ext uri="{FF2B5EF4-FFF2-40B4-BE49-F238E27FC236}">
                  <a16:creationId xmlns:a16="http://schemas.microsoft.com/office/drawing/2014/main" id="{84DB5EC5-7CA9-4772-A77E-B03AF83E2A51}"/>
                </a:ext>
              </a:extLst>
            </p:cNvPr>
            <p:cNvSpPr>
              <a:spLocks noChangeArrowheads="1"/>
            </p:cNvSpPr>
            <p:nvPr/>
          </p:nvSpPr>
          <p:spPr bwMode="auto">
            <a:xfrm>
              <a:off x="305" y="31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20">
              <a:extLst>
                <a:ext uri="{FF2B5EF4-FFF2-40B4-BE49-F238E27FC236}">
                  <a16:creationId xmlns:a16="http://schemas.microsoft.com/office/drawing/2014/main" id="{869104CC-09C9-46B3-9652-012F02ABEF6F}"/>
                </a:ext>
              </a:extLst>
            </p:cNvPr>
            <p:cNvSpPr>
              <a:spLocks noChangeArrowheads="1"/>
            </p:cNvSpPr>
            <p:nvPr/>
          </p:nvSpPr>
          <p:spPr bwMode="auto">
            <a:xfrm>
              <a:off x="308" y="3146"/>
              <a:ext cx="2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21">
              <a:extLst>
                <a:ext uri="{FF2B5EF4-FFF2-40B4-BE49-F238E27FC236}">
                  <a16:creationId xmlns:a16="http://schemas.microsoft.com/office/drawing/2014/main" id="{FC0BB30C-27C0-4E19-ADF2-175B12D11947}"/>
                </a:ext>
              </a:extLst>
            </p:cNvPr>
            <p:cNvSpPr>
              <a:spLocks noChangeArrowheads="1"/>
            </p:cNvSpPr>
            <p:nvPr/>
          </p:nvSpPr>
          <p:spPr bwMode="auto">
            <a:xfrm>
              <a:off x="578" y="31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22">
              <a:extLst>
                <a:ext uri="{FF2B5EF4-FFF2-40B4-BE49-F238E27FC236}">
                  <a16:creationId xmlns:a16="http://schemas.microsoft.com/office/drawing/2014/main" id="{E3E6CCB0-ED6B-4D8A-B8B5-DB3E2E7F7382}"/>
                </a:ext>
              </a:extLst>
            </p:cNvPr>
            <p:cNvSpPr>
              <a:spLocks noChangeArrowheads="1"/>
            </p:cNvSpPr>
            <p:nvPr/>
          </p:nvSpPr>
          <p:spPr bwMode="auto">
            <a:xfrm>
              <a:off x="581" y="3146"/>
              <a:ext cx="109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23">
              <a:extLst>
                <a:ext uri="{FF2B5EF4-FFF2-40B4-BE49-F238E27FC236}">
                  <a16:creationId xmlns:a16="http://schemas.microsoft.com/office/drawing/2014/main" id="{169F28BE-6258-4D91-BE72-D07A5B5F3B46}"/>
                </a:ext>
              </a:extLst>
            </p:cNvPr>
            <p:cNvSpPr>
              <a:spLocks noChangeArrowheads="1"/>
            </p:cNvSpPr>
            <p:nvPr/>
          </p:nvSpPr>
          <p:spPr bwMode="auto">
            <a:xfrm>
              <a:off x="1675" y="31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24">
              <a:extLst>
                <a:ext uri="{FF2B5EF4-FFF2-40B4-BE49-F238E27FC236}">
                  <a16:creationId xmlns:a16="http://schemas.microsoft.com/office/drawing/2014/main" id="{B182A4DB-05D1-40C8-91B7-20C961125814}"/>
                </a:ext>
              </a:extLst>
            </p:cNvPr>
            <p:cNvSpPr>
              <a:spLocks noChangeArrowheads="1"/>
            </p:cNvSpPr>
            <p:nvPr/>
          </p:nvSpPr>
          <p:spPr bwMode="auto">
            <a:xfrm>
              <a:off x="1678" y="3146"/>
              <a:ext cx="109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25">
              <a:extLst>
                <a:ext uri="{FF2B5EF4-FFF2-40B4-BE49-F238E27FC236}">
                  <a16:creationId xmlns:a16="http://schemas.microsoft.com/office/drawing/2014/main" id="{DC73EB8B-83F4-4E6F-9619-A4D5498E5261}"/>
                </a:ext>
              </a:extLst>
            </p:cNvPr>
            <p:cNvSpPr>
              <a:spLocks noChangeArrowheads="1"/>
            </p:cNvSpPr>
            <p:nvPr/>
          </p:nvSpPr>
          <p:spPr bwMode="auto">
            <a:xfrm>
              <a:off x="2771" y="31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26">
              <a:extLst>
                <a:ext uri="{FF2B5EF4-FFF2-40B4-BE49-F238E27FC236}">
                  <a16:creationId xmlns:a16="http://schemas.microsoft.com/office/drawing/2014/main" id="{8C045510-2545-4085-A74A-4B326A991058}"/>
                </a:ext>
              </a:extLst>
            </p:cNvPr>
            <p:cNvSpPr>
              <a:spLocks noChangeArrowheads="1"/>
            </p:cNvSpPr>
            <p:nvPr/>
          </p:nvSpPr>
          <p:spPr bwMode="auto">
            <a:xfrm>
              <a:off x="2774" y="3146"/>
              <a:ext cx="1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27">
              <a:extLst>
                <a:ext uri="{FF2B5EF4-FFF2-40B4-BE49-F238E27FC236}">
                  <a16:creationId xmlns:a16="http://schemas.microsoft.com/office/drawing/2014/main" id="{8BA093E4-F5B5-4702-A4D9-722C6EFE4F76}"/>
                </a:ext>
              </a:extLst>
            </p:cNvPr>
            <p:cNvSpPr>
              <a:spLocks noChangeArrowheads="1"/>
            </p:cNvSpPr>
            <p:nvPr/>
          </p:nvSpPr>
          <p:spPr bwMode="auto">
            <a:xfrm>
              <a:off x="3886" y="31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28">
              <a:extLst>
                <a:ext uri="{FF2B5EF4-FFF2-40B4-BE49-F238E27FC236}">
                  <a16:creationId xmlns:a16="http://schemas.microsoft.com/office/drawing/2014/main" id="{F99E2146-533E-40DB-897A-398D487B7D4B}"/>
                </a:ext>
              </a:extLst>
            </p:cNvPr>
            <p:cNvSpPr>
              <a:spLocks noChangeArrowheads="1"/>
            </p:cNvSpPr>
            <p:nvPr/>
          </p:nvSpPr>
          <p:spPr bwMode="auto">
            <a:xfrm>
              <a:off x="3889" y="3146"/>
              <a:ext cx="103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29">
              <a:extLst>
                <a:ext uri="{FF2B5EF4-FFF2-40B4-BE49-F238E27FC236}">
                  <a16:creationId xmlns:a16="http://schemas.microsoft.com/office/drawing/2014/main" id="{D9EB9E95-7E5A-4E22-8458-68DD349CA440}"/>
                </a:ext>
              </a:extLst>
            </p:cNvPr>
            <p:cNvSpPr>
              <a:spLocks noChangeArrowheads="1"/>
            </p:cNvSpPr>
            <p:nvPr/>
          </p:nvSpPr>
          <p:spPr bwMode="auto">
            <a:xfrm>
              <a:off x="4926" y="3146"/>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30">
              <a:extLst>
                <a:ext uri="{FF2B5EF4-FFF2-40B4-BE49-F238E27FC236}">
                  <a16:creationId xmlns:a16="http://schemas.microsoft.com/office/drawing/2014/main" id="{5C26E763-49E7-4297-BC77-5D0C80FA52C2}"/>
                </a:ext>
              </a:extLst>
            </p:cNvPr>
            <p:cNvSpPr>
              <a:spLocks noChangeArrowheads="1"/>
            </p:cNvSpPr>
            <p:nvPr/>
          </p:nvSpPr>
          <p:spPr bwMode="auto">
            <a:xfrm>
              <a:off x="305" y="3149"/>
              <a:ext cx="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31">
              <a:extLst>
                <a:ext uri="{FF2B5EF4-FFF2-40B4-BE49-F238E27FC236}">
                  <a16:creationId xmlns:a16="http://schemas.microsoft.com/office/drawing/2014/main" id="{0B76B09C-24BA-4511-A3C3-92E49B0218A9}"/>
                </a:ext>
              </a:extLst>
            </p:cNvPr>
            <p:cNvSpPr>
              <a:spLocks noChangeArrowheads="1"/>
            </p:cNvSpPr>
            <p:nvPr/>
          </p:nvSpPr>
          <p:spPr bwMode="auto">
            <a:xfrm>
              <a:off x="305"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32">
              <a:extLst>
                <a:ext uri="{FF2B5EF4-FFF2-40B4-BE49-F238E27FC236}">
                  <a16:creationId xmlns:a16="http://schemas.microsoft.com/office/drawing/2014/main" id="{36E4DB3D-58C2-4FCA-B89E-501806839F49}"/>
                </a:ext>
              </a:extLst>
            </p:cNvPr>
            <p:cNvSpPr>
              <a:spLocks noChangeArrowheads="1"/>
            </p:cNvSpPr>
            <p:nvPr/>
          </p:nvSpPr>
          <p:spPr bwMode="auto">
            <a:xfrm>
              <a:off x="305"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33">
              <a:extLst>
                <a:ext uri="{FF2B5EF4-FFF2-40B4-BE49-F238E27FC236}">
                  <a16:creationId xmlns:a16="http://schemas.microsoft.com/office/drawing/2014/main" id="{C2AA15F4-70B6-4EC9-A667-F479F1674848}"/>
                </a:ext>
              </a:extLst>
            </p:cNvPr>
            <p:cNvSpPr>
              <a:spLocks noChangeArrowheads="1"/>
            </p:cNvSpPr>
            <p:nvPr/>
          </p:nvSpPr>
          <p:spPr bwMode="auto">
            <a:xfrm>
              <a:off x="308" y="3853"/>
              <a:ext cx="2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34">
              <a:extLst>
                <a:ext uri="{FF2B5EF4-FFF2-40B4-BE49-F238E27FC236}">
                  <a16:creationId xmlns:a16="http://schemas.microsoft.com/office/drawing/2014/main" id="{E6BD0A7E-75DD-42F6-A4DE-8CEA474C4CC8}"/>
                </a:ext>
              </a:extLst>
            </p:cNvPr>
            <p:cNvSpPr>
              <a:spLocks noChangeArrowheads="1"/>
            </p:cNvSpPr>
            <p:nvPr/>
          </p:nvSpPr>
          <p:spPr bwMode="auto">
            <a:xfrm>
              <a:off x="578" y="3149"/>
              <a:ext cx="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35">
              <a:extLst>
                <a:ext uri="{FF2B5EF4-FFF2-40B4-BE49-F238E27FC236}">
                  <a16:creationId xmlns:a16="http://schemas.microsoft.com/office/drawing/2014/main" id="{085C854E-0C94-4227-8AD7-32C3FDC1436B}"/>
                </a:ext>
              </a:extLst>
            </p:cNvPr>
            <p:cNvSpPr>
              <a:spLocks noChangeArrowheads="1"/>
            </p:cNvSpPr>
            <p:nvPr/>
          </p:nvSpPr>
          <p:spPr bwMode="auto">
            <a:xfrm>
              <a:off x="578"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336">
              <a:extLst>
                <a:ext uri="{FF2B5EF4-FFF2-40B4-BE49-F238E27FC236}">
                  <a16:creationId xmlns:a16="http://schemas.microsoft.com/office/drawing/2014/main" id="{F6A90CDE-F689-4979-BB54-E29D22060DB8}"/>
                </a:ext>
              </a:extLst>
            </p:cNvPr>
            <p:cNvSpPr>
              <a:spLocks noChangeArrowheads="1"/>
            </p:cNvSpPr>
            <p:nvPr/>
          </p:nvSpPr>
          <p:spPr bwMode="auto">
            <a:xfrm>
              <a:off x="581" y="3853"/>
              <a:ext cx="109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37">
              <a:extLst>
                <a:ext uri="{FF2B5EF4-FFF2-40B4-BE49-F238E27FC236}">
                  <a16:creationId xmlns:a16="http://schemas.microsoft.com/office/drawing/2014/main" id="{DB949B4E-5E30-4DF6-A763-9B4C6E97DB95}"/>
                </a:ext>
              </a:extLst>
            </p:cNvPr>
            <p:cNvSpPr>
              <a:spLocks noChangeArrowheads="1"/>
            </p:cNvSpPr>
            <p:nvPr/>
          </p:nvSpPr>
          <p:spPr bwMode="auto">
            <a:xfrm>
              <a:off x="1675" y="3149"/>
              <a:ext cx="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338">
              <a:extLst>
                <a:ext uri="{FF2B5EF4-FFF2-40B4-BE49-F238E27FC236}">
                  <a16:creationId xmlns:a16="http://schemas.microsoft.com/office/drawing/2014/main" id="{07325FAA-5EDA-49AD-B217-1923ADC6B4AF}"/>
                </a:ext>
              </a:extLst>
            </p:cNvPr>
            <p:cNvSpPr>
              <a:spLocks noChangeArrowheads="1"/>
            </p:cNvSpPr>
            <p:nvPr/>
          </p:nvSpPr>
          <p:spPr bwMode="auto">
            <a:xfrm>
              <a:off x="1675"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39">
              <a:extLst>
                <a:ext uri="{FF2B5EF4-FFF2-40B4-BE49-F238E27FC236}">
                  <a16:creationId xmlns:a16="http://schemas.microsoft.com/office/drawing/2014/main" id="{DB1D3E63-3D3E-443F-BA11-AB61499D2D5D}"/>
                </a:ext>
              </a:extLst>
            </p:cNvPr>
            <p:cNvSpPr>
              <a:spLocks noChangeArrowheads="1"/>
            </p:cNvSpPr>
            <p:nvPr/>
          </p:nvSpPr>
          <p:spPr bwMode="auto">
            <a:xfrm>
              <a:off x="1678" y="3853"/>
              <a:ext cx="109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40">
              <a:extLst>
                <a:ext uri="{FF2B5EF4-FFF2-40B4-BE49-F238E27FC236}">
                  <a16:creationId xmlns:a16="http://schemas.microsoft.com/office/drawing/2014/main" id="{A9F2C95C-9ABC-4F00-8CA7-7E5C2EF0AD4B}"/>
                </a:ext>
              </a:extLst>
            </p:cNvPr>
            <p:cNvSpPr>
              <a:spLocks noChangeArrowheads="1"/>
            </p:cNvSpPr>
            <p:nvPr/>
          </p:nvSpPr>
          <p:spPr bwMode="auto">
            <a:xfrm>
              <a:off x="2771" y="3149"/>
              <a:ext cx="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41">
              <a:extLst>
                <a:ext uri="{FF2B5EF4-FFF2-40B4-BE49-F238E27FC236}">
                  <a16:creationId xmlns:a16="http://schemas.microsoft.com/office/drawing/2014/main" id="{9E24AD84-DB96-4077-A33E-F4AE36D205D0}"/>
                </a:ext>
              </a:extLst>
            </p:cNvPr>
            <p:cNvSpPr>
              <a:spLocks noChangeArrowheads="1"/>
            </p:cNvSpPr>
            <p:nvPr/>
          </p:nvSpPr>
          <p:spPr bwMode="auto">
            <a:xfrm>
              <a:off x="2771"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342">
              <a:extLst>
                <a:ext uri="{FF2B5EF4-FFF2-40B4-BE49-F238E27FC236}">
                  <a16:creationId xmlns:a16="http://schemas.microsoft.com/office/drawing/2014/main" id="{C1D9FDF9-83B7-472C-B7EA-C0EC66A12C38}"/>
                </a:ext>
              </a:extLst>
            </p:cNvPr>
            <p:cNvSpPr>
              <a:spLocks noChangeArrowheads="1"/>
            </p:cNvSpPr>
            <p:nvPr/>
          </p:nvSpPr>
          <p:spPr bwMode="auto">
            <a:xfrm>
              <a:off x="2774" y="3853"/>
              <a:ext cx="1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343">
              <a:extLst>
                <a:ext uri="{FF2B5EF4-FFF2-40B4-BE49-F238E27FC236}">
                  <a16:creationId xmlns:a16="http://schemas.microsoft.com/office/drawing/2014/main" id="{16DAEEB3-A544-41C5-B516-F9CE578E7D73}"/>
                </a:ext>
              </a:extLst>
            </p:cNvPr>
            <p:cNvSpPr>
              <a:spLocks noChangeArrowheads="1"/>
            </p:cNvSpPr>
            <p:nvPr/>
          </p:nvSpPr>
          <p:spPr bwMode="auto">
            <a:xfrm>
              <a:off x="3886" y="3149"/>
              <a:ext cx="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344">
              <a:extLst>
                <a:ext uri="{FF2B5EF4-FFF2-40B4-BE49-F238E27FC236}">
                  <a16:creationId xmlns:a16="http://schemas.microsoft.com/office/drawing/2014/main" id="{61EEF714-C73C-494D-907D-8353EAD48A7E}"/>
                </a:ext>
              </a:extLst>
            </p:cNvPr>
            <p:cNvSpPr>
              <a:spLocks noChangeArrowheads="1"/>
            </p:cNvSpPr>
            <p:nvPr/>
          </p:nvSpPr>
          <p:spPr bwMode="auto">
            <a:xfrm>
              <a:off x="3886"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345">
              <a:extLst>
                <a:ext uri="{FF2B5EF4-FFF2-40B4-BE49-F238E27FC236}">
                  <a16:creationId xmlns:a16="http://schemas.microsoft.com/office/drawing/2014/main" id="{A0FDA429-9884-4D8D-B9CB-06C12138A570}"/>
                </a:ext>
              </a:extLst>
            </p:cNvPr>
            <p:cNvSpPr>
              <a:spLocks noChangeArrowheads="1"/>
            </p:cNvSpPr>
            <p:nvPr/>
          </p:nvSpPr>
          <p:spPr bwMode="auto">
            <a:xfrm>
              <a:off x="3889" y="3853"/>
              <a:ext cx="103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346">
              <a:extLst>
                <a:ext uri="{FF2B5EF4-FFF2-40B4-BE49-F238E27FC236}">
                  <a16:creationId xmlns:a16="http://schemas.microsoft.com/office/drawing/2014/main" id="{9AEB0B22-1F50-4363-A9BC-86677B9A69CF}"/>
                </a:ext>
              </a:extLst>
            </p:cNvPr>
            <p:cNvSpPr>
              <a:spLocks noChangeArrowheads="1"/>
            </p:cNvSpPr>
            <p:nvPr/>
          </p:nvSpPr>
          <p:spPr bwMode="auto">
            <a:xfrm>
              <a:off x="4926" y="3149"/>
              <a:ext cx="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347">
              <a:extLst>
                <a:ext uri="{FF2B5EF4-FFF2-40B4-BE49-F238E27FC236}">
                  <a16:creationId xmlns:a16="http://schemas.microsoft.com/office/drawing/2014/main" id="{D07E8B33-63BD-40E3-BA54-45B590E16565}"/>
                </a:ext>
              </a:extLst>
            </p:cNvPr>
            <p:cNvSpPr>
              <a:spLocks noChangeArrowheads="1"/>
            </p:cNvSpPr>
            <p:nvPr/>
          </p:nvSpPr>
          <p:spPr bwMode="auto">
            <a:xfrm>
              <a:off x="4926"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348">
              <a:extLst>
                <a:ext uri="{FF2B5EF4-FFF2-40B4-BE49-F238E27FC236}">
                  <a16:creationId xmlns:a16="http://schemas.microsoft.com/office/drawing/2014/main" id="{92C610CC-E3A2-4019-8151-9818FD4B4A22}"/>
                </a:ext>
              </a:extLst>
            </p:cNvPr>
            <p:cNvSpPr>
              <a:spLocks noChangeArrowheads="1"/>
            </p:cNvSpPr>
            <p:nvPr/>
          </p:nvSpPr>
          <p:spPr bwMode="auto">
            <a:xfrm>
              <a:off x="4926" y="385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349">
              <a:extLst>
                <a:ext uri="{FF2B5EF4-FFF2-40B4-BE49-F238E27FC236}">
                  <a16:creationId xmlns:a16="http://schemas.microsoft.com/office/drawing/2014/main" id="{0052B6FA-0DDE-4F8D-94D1-FA3D88313144}"/>
                </a:ext>
              </a:extLst>
            </p:cNvPr>
            <p:cNvSpPr>
              <a:spLocks noChangeArrowheads="1"/>
            </p:cNvSpPr>
            <p:nvPr/>
          </p:nvSpPr>
          <p:spPr bwMode="auto">
            <a:xfrm>
              <a:off x="305" y="3856"/>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008164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Town Hall</a:t>
            </a:r>
          </a:p>
        </p:txBody>
      </p:sp>
      <p:pic>
        <p:nvPicPr>
          <p:cNvPr id="6" name="Picture 5" descr="Table&#10;&#10;Description automatically generated">
            <a:extLst>
              <a:ext uri="{FF2B5EF4-FFF2-40B4-BE49-F238E27FC236}">
                <a16:creationId xmlns:a16="http://schemas.microsoft.com/office/drawing/2014/main" id="{EF1F5EC6-FE16-478F-8E12-3776DE28CD46}"/>
              </a:ext>
            </a:extLst>
          </p:cNvPr>
          <p:cNvPicPr>
            <a:picLocks noChangeAspect="1"/>
          </p:cNvPicPr>
          <p:nvPr/>
        </p:nvPicPr>
        <p:blipFill rotWithShape="1">
          <a:blip r:embed="rId3">
            <a:extLst>
              <a:ext uri="{28A0092B-C50C-407E-A947-70E740481C1C}">
                <a14:useLocalDpi xmlns:a14="http://schemas.microsoft.com/office/drawing/2010/main" val="0"/>
              </a:ext>
            </a:extLst>
          </a:blip>
          <a:srcRect l="3467" t="5107" r="3465" b="56413"/>
          <a:stretch/>
        </p:blipFill>
        <p:spPr>
          <a:xfrm>
            <a:off x="397529" y="985837"/>
            <a:ext cx="8595360" cy="2743200"/>
          </a:xfrm>
          <a:prstGeom prst="rect">
            <a:avLst/>
          </a:prstGeom>
        </p:spPr>
      </p:pic>
    </p:spTree>
    <p:extLst>
      <p:ext uri="{BB962C8B-B14F-4D97-AF65-F5344CB8AC3E}">
        <p14:creationId xmlns:p14="http://schemas.microsoft.com/office/powerpoint/2010/main" val="174874039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4" name="Picture 3">
            <a:extLst>
              <a:ext uri="{FF2B5EF4-FFF2-40B4-BE49-F238E27FC236}">
                <a16:creationId xmlns:a16="http://schemas.microsoft.com/office/drawing/2014/main" id="{16558098-EF26-4843-8A3A-0F9E3ADC5E2B}"/>
              </a:ext>
            </a:extLst>
          </p:cNvPr>
          <p:cNvPicPr>
            <a:picLocks noChangeAspect="1"/>
          </p:cNvPicPr>
          <p:nvPr/>
        </p:nvPicPr>
        <p:blipFill>
          <a:blip r:embed="rId3"/>
          <a:stretch>
            <a:fillRect/>
          </a:stretch>
        </p:blipFill>
        <p:spPr>
          <a:xfrm>
            <a:off x="312152" y="689532"/>
            <a:ext cx="8519696" cy="5190060"/>
          </a:xfrm>
          <a:prstGeom prst="rect">
            <a:avLst/>
          </a:prstGeom>
        </p:spPr>
      </p:pic>
    </p:spTree>
    <p:extLst>
      <p:ext uri="{BB962C8B-B14F-4D97-AF65-F5344CB8AC3E}">
        <p14:creationId xmlns:p14="http://schemas.microsoft.com/office/powerpoint/2010/main" val="299811985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91674" y="690165"/>
            <a:ext cx="8503715" cy="7600799"/>
          </a:xfrm>
          <a:prstGeom prst="rect">
            <a:avLst/>
          </a:prstGeom>
          <a:noFill/>
        </p:spPr>
        <p:txBody>
          <a:bodyPr wrap="square" lIns="0" tIns="0" rIns="0" bIns="1188720" numCol="2" spcCol="457200" rtlCol="0">
            <a:spAutoFit/>
          </a:bodyPr>
          <a:lstStyle/>
          <a:p>
            <a:r>
              <a:rPr lang="en-US" sz="2000" b="1" dirty="0"/>
              <a:t>Physical Issues</a:t>
            </a:r>
            <a:r>
              <a:rPr lang="en-US" sz="2000" dirty="0"/>
              <a:t> </a:t>
            </a:r>
            <a:r>
              <a:rPr lang="en-US" sz="1600" dirty="0"/>
              <a:t>(interior)</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Overall building is in functional and sound condition. </a:t>
            </a:r>
          </a:p>
          <a:p>
            <a:endParaRPr lang="en-US" sz="2000" u="sng" dirty="0"/>
          </a:p>
          <a:p>
            <a:r>
              <a:rPr lang="en-US" sz="2000" u="sng" dirty="0"/>
              <a:t>Interior</a:t>
            </a:r>
            <a:r>
              <a:rPr lang="en-US" sz="2000" dirty="0"/>
              <a:t>:</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Existing combo plumbing fixtures in the 3 holding cells are deteriorating.</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Interior finishes are aging</a:t>
            </a: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600"/>
              </a:spcAft>
            </a:pPr>
            <a:r>
              <a:rPr lang="en-US" sz="2000" u="sng" dirty="0"/>
              <a:t>Exterior (Envelope)</a:t>
            </a:r>
          </a:p>
          <a:p>
            <a:pPr marL="342900" indent="-342900">
              <a:lnSpc>
                <a:spcPct val="107000"/>
              </a:lnSpc>
              <a:buFont typeface="Symbol" panose="05050102010706020507" pitchFamily="18" charset="2"/>
              <a:buChar char=""/>
            </a:pPr>
            <a:r>
              <a:rPr kumimoji="0" lang="en-US" sz="14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Deteriorated brick masonry at recessed access alcove to the Mechanical Room at the rear (north side) of the building.</a:t>
            </a:r>
          </a:p>
          <a:p>
            <a:pPr marL="342900" indent="-342900">
              <a:lnSpc>
                <a:spcPct val="107000"/>
              </a:lnSpc>
              <a:buFont typeface="Symbol" panose="05050102010706020507" pitchFamily="18" charset="2"/>
              <a:buChar char=""/>
            </a:pPr>
            <a:r>
              <a:rPr lang="en-US" sz="1400" dirty="0">
                <a:solidFill>
                  <a:prstClr val="black"/>
                </a:solidFill>
                <a:latin typeface="Calibri" panose="020F0502020204030204" pitchFamily="34" charset="0"/>
                <a:cs typeface="Times New Roman" panose="02020603050405020304" pitchFamily="18" charset="0"/>
              </a:rPr>
              <a:t>Roof in good condition</a:t>
            </a: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b="1" dirty="0"/>
          </a:p>
          <a:p>
            <a:pPr marR="0" lvl="0">
              <a:spcBef>
                <a:spcPts val="0"/>
              </a:spcBef>
            </a:pPr>
            <a:r>
              <a:rPr lang="en-US" sz="2000" b="1" dirty="0"/>
              <a:t>Functional Issues:</a:t>
            </a:r>
          </a:p>
          <a:p>
            <a:pPr marL="342900" marR="0" lvl="0" indent="-342900">
              <a:spcBef>
                <a:spcPts val="0"/>
              </a:spcBef>
              <a:buFont typeface="Arial" panose="020B0604020202020204" pitchFamily="34" charset="0"/>
              <a:buChar char="•"/>
            </a:pPr>
            <a:r>
              <a:rPr lang="en-US" sz="2000" dirty="0"/>
              <a:t>Insufficient space :</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office space;</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conference room space;</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waiting area for public and visitors;</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accessible public restroom;</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dedicated employee entrance outside of holding/booking area;</a:t>
            </a:r>
          </a:p>
          <a:p>
            <a:pPr marL="800100" lvl="1"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forensic facilities;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specialized storage space (guns/ ammunition; evidence storage in a controlled environment);</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general storage;</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fitness room for police staff;</a:t>
            </a:r>
          </a:p>
          <a:p>
            <a:pPr marL="800100" lvl="1"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garage space.</a:t>
            </a:r>
          </a:p>
        </p:txBody>
      </p:sp>
      <p:sp>
        <p:nvSpPr>
          <p:cNvPr id="2" name="TextBox 1">
            <a:extLst>
              <a:ext uri="{FF2B5EF4-FFF2-40B4-BE49-F238E27FC236}">
                <a16:creationId xmlns:a16="http://schemas.microsoft.com/office/drawing/2014/main" id="{E44A19BB-03D9-4A1C-B9C2-B06364F6CB98}"/>
              </a:ext>
            </a:extLst>
          </p:cNvPr>
          <p:cNvSpPr txBox="1"/>
          <p:nvPr/>
        </p:nvSpPr>
        <p:spPr>
          <a:xfrm>
            <a:off x="7006330" y="320833"/>
            <a:ext cx="1791253" cy="369332"/>
          </a:xfrm>
          <a:prstGeom prst="rect">
            <a:avLst/>
          </a:prstGeom>
          <a:noFill/>
        </p:spPr>
        <p:txBody>
          <a:bodyPr wrap="square" rtlCol="0">
            <a:spAutoFit/>
          </a:bodyPr>
          <a:lstStyle/>
          <a:p>
            <a:pPr algn="r"/>
            <a:r>
              <a:rPr lang="en-US" b="1" dirty="0"/>
              <a:t>Police Station</a:t>
            </a:r>
          </a:p>
        </p:txBody>
      </p:sp>
    </p:spTree>
    <p:extLst>
      <p:ext uri="{BB962C8B-B14F-4D97-AF65-F5344CB8AC3E}">
        <p14:creationId xmlns:p14="http://schemas.microsoft.com/office/powerpoint/2010/main" val="53098896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2" name="TextBox 1">
            <a:extLst>
              <a:ext uri="{FF2B5EF4-FFF2-40B4-BE49-F238E27FC236}">
                <a16:creationId xmlns:a16="http://schemas.microsoft.com/office/drawing/2014/main" id="{E44A19BB-03D9-4A1C-B9C2-B06364F6CB98}"/>
              </a:ext>
            </a:extLst>
          </p:cNvPr>
          <p:cNvSpPr txBox="1"/>
          <p:nvPr/>
        </p:nvSpPr>
        <p:spPr>
          <a:xfrm>
            <a:off x="7006330" y="320833"/>
            <a:ext cx="1791253" cy="369332"/>
          </a:xfrm>
          <a:prstGeom prst="rect">
            <a:avLst/>
          </a:prstGeom>
          <a:noFill/>
        </p:spPr>
        <p:txBody>
          <a:bodyPr wrap="square" rtlCol="0">
            <a:spAutoFit/>
          </a:bodyPr>
          <a:lstStyle/>
          <a:p>
            <a:pPr algn="r"/>
            <a:r>
              <a:rPr lang="en-US" b="1" dirty="0"/>
              <a:t>Police Station</a:t>
            </a:r>
          </a:p>
        </p:txBody>
      </p:sp>
      <p:pic>
        <p:nvPicPr>
          <p:cNvPr id="4" name="Picture 3" descr="A picture containing wall, indoor, toilet, dirty&#10;&#10;Description automatically generated">
            <a:extLst>
              <a:ext uri="{FF2B5EF4-FFF2-40B4-BE49-F238E27FC236}">
                <a16:creationId xmlns:a16="http://schemas.microsoft.com/office/drawing/2014/main" id="{9FB19422-5630-4FCD-8786-DC157678A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2100" y="3824888"/>
            <a:ext cx="2641600" cy="1981200"/>
          </a:xfrm>
          <a:prstGeom prst="rect">
            <a:avLst/>
          </a:prstGeom>
        </p:spPr>
      </p:pic>
      <p:pic>
        <p:nvPicPr>
          <p:cNvPr id="7" name="Picture 6" descr="A picture containing text, indoor, ceiling, kitchen&#10;&#10;Description automatically generated">
            <a:extLst>
              <a:ext uri="{FF2B5EF4-FFF2-40B4-BE49-F238E27FC236}">
                <a16:creationId xmlns:a16="http://schemas.microsoft.com/office/drawing/2014/main" id="{FC9EE397-A57C-4EC9-BE20-77ED28799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00" y="733425"/>
            <a:ext cx="3180820" cy="2385615"/>
          </a:xfrm>
          <a:prstGeom prst="rect">
            <a:avLst/>
          </a:prstGeom>
        </p:spPr>
      </p:pic>
      <p:pic>
        <p:nvPicPr>
          <p:cNvPr id="9" name="Picture 8" descr="A picture containing building, outdoor, ground, house&#10;&#10;Description automatically generated">
            <a:extLst>
              <a:ext uri="{FF2B5EF4-FFF2-40B4-BE49-F238E27FC236}">
                <a16:creationId xmlns:a16="http://schemas.microsoft.com/office/drawing/2014/main" id="{01F90232-41EF-4276-A4C5-A80AC915A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3200" y="3785456"/>
            <a:ext cx="3238500" cy="2428875"/>
          </a:xfrm>
          <a:prstGeom prst="rect">
            <a:avLst/>
          </a:prstGeom>
        </p:spPr>
      </p:pic>
      <p:sp>
        <p:nvSpPr>
          <p:cNvPr id="10" name="TextBox 9">
            <a:extLst>
              <a:ext uri="{FF2B5EF4-FFF2-40B4-BE49-F238E27FC236}">
                <a16:creationId xmlns:a16="http://schemas.microsoft.com/office/drawing/2014/main" id="{B505B46A-5EBF-43EA-AA6B-7DC5182BE9CE}"/>
              </a:ext>
            </a:extLst>
          </p:cNvPr>
          <p:cNvSpPr txBox="1"/>
          <p:nvPr/>
        </p:nvSpPr>
        <p:spPr>
          <a:xfrm>
            <a:off x="2212710" y="3048000"/>
            <a:ext cx="1981200" cy="381000"/>
          </a:xfrm>
          <a:prstGeom prst="rect">
            <a:avLst/>
          </a:prstGeom>
          <a:noFill/>
        </p:spPr>
        <p:txBody>
          <a:bodyPr wrap="square" rtlCol="0">
            <a:spAutoFit/>
          </a:bodyPr>
          <a:lstStyle/>
          <a:p>
            <a:r>
              <a:rPr lang="en-US" dirty="0"/>
              <a:t>Interior Finishes</a:t>
            </a:r>
          </a:p>
        </p:txBody>
      </p:sp>
      <p:sp>
        <p:nvSpPr>
          <p:cNvPr id="12" name="TextBox 11">
            <a:extLst>
              <a:ext uri="{FF2B5EF4-FFF2-40B4-BE49-F238E27FC236}">
                <a16:creationId xmlns:a16="http://schemas.microsoft.com/office/drawing/2014/main" id="{E24CFEC6-BC5A-4B9B-944D-9F9BB4695194}"/>
              </a:ext>
            </a:extLst>
          </p:cNvPr>
          <p:cNvSpPr txBox="1"/>
          <p:nvPr/>
        </p:nvSpPr>
        <p:spPr>
          <a:xfrm>
            <a:off x="622300" y="6068797"/>
            <a:ext cx="2481409" cy="369332"/>
          </a:xfrm>
          <a:prstGeom prst="rect">
            <a:avLst/>
          </a:prstGeom>
          <a:noFill/>
        </p:spPr>
        <p:txBody>
          <a:bodyPr wrap="square" rtlCol="0">
            <a:spAutoFit/>
          </a:bodyPr>
          <a:lstStyle/>
          <a:p>
            <a:r>
              <a:rPr lang="en-US" dirty="0"/>
              <a:t>Holding cell fixtures</a:t>
            </a:r>
          </a:p>
        </p:txBody>
      </p:sp>
      <p:sp>
        <p:nvSpPr>
          <p:cNvPr id="13" name="TextBox 12">
            <a:extLst>
              <a:ext uri="{FF2B5EF4-FFF2-40B4-BE49-F238E27FC236}">
                <a16:creationId xmlns:a16="http://schemas.microsoft.com/office/drawing/2014/main" id="{771FDDF0-DBA3-4CA4-AB54-4D9C123B8EC5}"/>
              </a:ext>
            </a:extLst>
          </p:cNvPr>
          <p:cNvSpPr txBox="1"/>
          <p:nvPr/>
        </p:nvSpPr>
        <p:spPr>
          <a:xfrm>
            <a:off x="6205655" y="6214331"/>
            <a:ext cx="2481409" cy="369332"/>
          </a:xfrm>
          <a:prstGeom prst="rect">
            <a:avLst/>
          </a:prstGeom>
          <a:noFill/>
        </p:spPr>
        <p:txBody>
          <a:bodyPr wrap="square" rtlCol="0">
            <a:spAutoFit/>
          </a:bodyPr>
          <a:lstStyle/>
          <a:p>
            <a:r>
              <a:rPr lang="en-US" dirty="0"/>
              <a:t>Masonry at North Wall</a:t>
            </a:r>
          </a:p>
        </p:txBody>
      </p:sp>
      <p:pic>
        <p:nvPicPr>
          <p:cNvPr id="14" name="Picture 13" descr="A picture containing text, indoor, ceiling, equipment&#10;&#10;Description automatically generated">
            <a:extLst>
              <a:ext uri="{FF2B5EF4-FFF2-40B4-BE49-F238E27FC236}">
                <a16:creationId xmlns:a16="http://schemas.microsoft.com/office/drawing/2014/main" id="{89CB1545-B3F5-4338-B984-968FA2ECA3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8969" y="809625"/>
            <a:ext cx="3238500" cy="2428875"/>
          </a:xfrm>
          <a:prstGeom prst="rect">
            <a:avLst/>
          </a:prstGeom>
        </p:spPr>
      </p:pic>
      <p:sp>
        <p:nvSpPr>
          <p:cNvPr id="16" name="TextBox 15">
            <a:extLst>
              <a:ext uri="{FF2B5EF4-FFF2-40B4-BE49-F238E27FC236}">
                <a16:creationId xmlns:a16="http://schemas.microsoft.com/office/drawing/2014/main" id="{EACD9132-7E65-4BAF-8234-4EBC32329FC0}"/>
              </a:ext>
            </a:extLst>
          </p:cNvPr>
          <p:cNvSpPr txBox="1"/>
          <p:nvPr/>
        </p:nvSpPr>
        <p:spPr>
          <a:xfrm>
            <a:off x="6898219" y="3225624"/>
            <a:ext cx="1981200" cy="381000"/>
          </a:xfrm>
          <a:prstGeom prst="rect">
            <a:avLst/>
          </a:prstGeom>
          <a:noFill/>
        </p:spPr>
        <p:txBody>
          <a:bodyPr wrap="square" rtlCol="0">
            <a:spAutoFit/>
          </a:bodyPr>
          <a:lstStyle/>
          <a:p>
            <a:r>
              <a:rPr lang="en-US" dirty="0"/>
              <a:t>Limited Storage</a:t>
            </a:r>
          </a:p>
        </p:txBody>
      </p:sp>
    </p:spTree>
    <p:extLst>
      <p:ext uri="{BB962C8B-B14F-4D97-AF65-F5344CB8AC3E}">
        <p14:creationId xmlns:p14="http://schemas.microsoft.com/office/powerpoint/2010/main" val="246297243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738" y="6218691"/>
            <a:ext cx="1185208"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9" name="Picture 8">
            <a:extLst>
              <a:ext uri="{FF2B5EF4-FFF2-40B4-BE49-F238E27FC236}">
                <a16:creationId xmlns:a16="http://schemas.microsoft.com/office/drawing/2014/main" id="{DE67DF02-B6EB-402F-BA1E-8FE2CA24E8D4}"/>
              </a:ext>
            </a:extLst>
          </p:cNvPr>
          <p:cNvPicPr>
            <a:picLocks noChangeAspect="1"/>
          </p:cNvPicPr>
          <p:nvPr/>
        </p:nvPicPr>
        <p:blipFill>
          <a:blip r:embed="rId3"/>
          <a:stretch>
            <a:fillRect/>
          </a:stretch>
        </p:blipFill>
        <p:spPr>
          <a:xfrm>
            <a:off x="7034514" y="439800"/>
            <a:ext cx="1847248" cy="499915"/>
          </a:xfrm>
          <a:prstGeom prst="rect">
            <a:avLst/>
          </a:prstGeom>
        </p:spPr>
      </p:pic>
      <p:pic>
        <p:nvPicPr>
          <p:cNvPr id="11" name="Picture 10" descr="Diagram&#10;&#10;Description automatically generated">
            <a:extLst>
              <a:ext uri="{FF2B5EF4-FFF2-40B4-BE49-F238E27FC236}">
                <a16:creationId xmlns:a16="http://schemas.microsoft.com/office/drawing/2014/main" id="{3FDC8F19-8AF0-421C-8ABD-11171B80B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960" y="701762"/>
            <a:ext cx="5663568" cy="5716438"/>
          </a:xfrm>
          <a:prstGeom prst="rect">
            <a:avLst/>
          </a:prstGeom>
        </p:spPr>
      </p:pic>
    </p:spTree>
    <p:extLst>
      <p:ext uri="{BB962C8B-B14F-4D97-AF65-F5344CB8AC3E}">
        <p14:creationId xmlns:p14="http://schemas.microsoft.com/office/powerpoint/2010/main" val="10543395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738" y="6218691"/>
            <a:ext cx="1185208"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4" name="Picture 3">
            <a:extLst>
              <a:ext uri="{FF2B5EF4-FFF2-40B4-BE49-F238E27FC236}">
                <a16:creationId xmlns:a16="http://schemas.microsoft.com/office/drawing/2014/main" id="{1347A196-91FC-458A-AE6C-84C9D401D8B5}"/>
              </a:ext>
            </a:extLst>
          </p:cNvPr>
          <p:cNvPicPr/>
          <p:nvPr/>
        </p:nvPicPr>
        <p:blipFill rotWithShape="1">
          <a:blip r:embed="rId3" cstate="print">
            <a:extLst>
              <a:ext uri="{28A0092B-C50C-407E-A947-70E740481C1C}">
                <a14:useLocalDpi xmlns:a14="http://schemas.microsoft.com/office/drawing/2010/main" val="0"/>
              </a:ext>
            </a:extLst>
          </a:blip>
          <a:srcRect l="16299" t="26214" r="36677" b="6091"/>
          <a:stretch/>
        </p:blipFill>
        <p:spPr bwMode="auto">
          <a:xfrm rot="16200000">
            <a:off x="2345998" y="-760087"/>
            <a:ext cx="4380579" cy="8415349"/>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EBD9536-7DAE-4CA6-A80E-A977AFE931EB}"/>
              </a:ext>
            </a:extLst>
          </p:cNvPr>
          <p:cNvPicPr>
            <a:picLocks noChangeAspect="1"/>
          </p:cNvPicPr>
          <p:nvPr/>
        </p:nvPicPr>
        <p:blipFill>
          <a:blip r:embed="rId4"/>
          <a:stretch>
            <a:fillRect/>
          </a:stretch>
        </p:blipFill>
        <p:spPr>
          <a:xfrm>
            <a:off x="6896714" y="426526"/>
            <a:ext cx="1847248" cy="499915"/>
          </a:xfrm>
          <a:prstGeom prst="rect">
            <a:avLst/>
          </a:prstGeom>
        </p:spPr>
      </p:pic>
    </p:spTree>
    <p:extLst>
      <p:ext uri="{BB962C8B-B14F-4D97-AF65-F5344CB8AC3E}">
        <p14:creationId xmlns:p14="http://schemas.microsoft.com/office/powerpoint/2010/main" val="181419836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690165"/>
            <a:ext cx="8503715" cy="8027197"/>
          </a:xfrm>
          <a:prstGeom prst="rect">
            <a:avLst/>
          </a:prstGeom>
          <a:noFill/>
        </p:spPr>
        <p:txBody>
          <a:bodyPr wrap="square" lIns="0" tIns="0" rIns="0" bIns="1188720" numCol="2" spcCol="457200" rtlCol="0">
            <a:spAutoFit/>
          </a:bodyPr>
          <a:lstStyle/>
          <a:p>
            <a:r>
              <a:rPr lang="en-US" sz="2000" b="1" dirty="0"/>
              <a:t>Mechanical/ Electrical/ Plumbing/ Fire Protection:</a:t>
            </a:r>
            <a:endParaRPr lang="en-US" sz="1600" dirty="0"/>
          </a:p>
          <a:p>
            <a:endParaRPr lang="en-US" sz="2000" u="sng"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Mechanical:</a:t>
            </a: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Shares system with Town Hall</a:t>
            </a:r>
          </a:p>
          <a:p>
            <a:pPr marL="800100" lvl="1" indent="-342900">
              <a:buFont typeface="Symbol" panose="05050102010706020507" pitchFamily="18" charset="2"/>
              <a:buChar char=""/>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Electrical: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Electric service and automatic transfer switch are new and area in good condition.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This service is undersized and there is no room for expansion on this system.</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Subpanels are in fair condition and should be replaced.</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Additional receptacles shall be installed in areas where extension cords are being used.</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All existing fluorescent lighting should be replaced with new energy saving LED type fixtures.</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Occupancy sensors should be installed to conserve energy when space is unoccupied.</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Provide emergency battery units throughout the facility to meet life safety requirements.</a:t>
            </a: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The present fire alarm system is obsolete and should be replaced with a new addressable system.</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Plumbing: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Plumbing fixtures are in good condition; upgrade with new high efficiency fixtures.</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domestic hot water heater is close to the end of useful life;</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Provide accessible fixtures for holding cell</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Fire Protection:</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building does not contain an automatic sprinkler system.</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dirty="0">
                <a:latin typeface="Calibri" panose="020F0502020204030204" pitchFamily="34" charset="0"/>
                <a:cs typeface="Times New Roman" panose="02020603050405020304" pitchFamily="18" charset="0"/>
              </a:rPr>
              <a:t>MA General Law M.G.L. c.148, s.26G requires that any existing building over 7,500 square feet that undergoes major alterations or building addition must be sprinklered. </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Police Station</a:t>
            </a:r>
          </a:p>
        </p:txBody>
      </p:sp>
    </p:spTree>
    <p:extLst>
      <p:ext uri="{BB962C8B-B14F-4D97-AF65-F5344CB8AC3E}">
        <p14:creationId xmlns:p14="http://schemas.microsoft.com/office/powerpoint/2010/main" val="21205015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78880" y="624309"/>
            <a:ext cx="8503715" cy="2739211"/>
          </a:xfrm>
          <a:prstGeom prst="rect">
            <a:avLst/>
          </a:prstGeom>
          <a:noFill/>
        </p:spPr>
        <p:txBody>
          <a:bodyPr wrap="square" lIns="0" tIns="0" rIns="0" bIns="1188720" numCol="2" spcCol="457200" rtlCol="0">
            <a:spAutoFit/>
          </a:bodyPr>
          <a:lstStyle/>
          <a:p>
            <a:r>
              <a:rPr lang="en-US" sz="2000" u="sng" dirty="0"/>
              <a:t>Options/ Recommendations:</a:t>
            </a:r>
            <a:endParaRPr lang="en-US" sz="2000"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Police Station</a:t>
            </a:r>
          </a:p>
        </p:txBody>
      </p:sp>
      <p:pic>
        <p:nvPicPr>
          <p:cNvPr id="4" name="Picture 3">
            <a:extLst>
              <a:ext uri="{FF2B5EF4-FFF2-40B4-BE49-F238E27FC236}">
                <a16:creationId xmlns:a16="http://schemas.microsoft.com/office/drawing/2014/main" id="{A0FF17F9-2D01-4FD8-AFEC-28A76D3FEB12}"/>
              </a:ext>
            </a:extLst>
          </p:cNvPr>
          <p:cNvPicPr>
            <a:picLocks noChangeAspect="1"/>
          </p:cNvPicPr>
          <p:nvPr/>
        </p:nvPicPr>
        <p:blipFill>
          <a:blip r:embed="rId3"/>
          <a:stretch>
            <a:fillRect/>
          </a:stretch>
        </p:blipFill>
        <p:spPr>
          <a:xfrm>
            <a:off x="378879" y="993641"/>
            <a:ext cx="8503716" cy="3213882"/>
          </a:xfrm>
          <a:prstGeom prst="rect">
            <a:avLst/>
          </a:prstGeom>
        </p:spPr>
      </p:pic>
      <p:pic>
        <p:nvPicPr>
          <p:cNvPr id="11" name="Picture 10">
            <a:extLst>
              <a:ext uri="{FF2B5EF4-FFF2-40B4-BE49-F238E27FC236}">
                <a16:creationId xmlns:a16="http://schemas.microsoft.com/office/drawing/2014/main" id="{E7CC2D01-A9EC-4A0C-A28A-A97EE2F3964D}"/>
              </a:ext>
            </a:extLst>
          </p:cNvPr>
          <p:cNvPicPr>
            <a:picLocks noChangeAspect="1"/>
          </p:cNvPicPr>
          <p:nvPr/>
        </p:nvPicPr>
        <p:blipFill>
          <a:blip r:embed="rId4"/>
          <a:stretch>
            <a:fillRect/>
          </a:stretch>
        </p:blipFill>
        <p:spPr>
          <a:xfrm>
            <a:off x="385234" y="4207523"/>
            <a:ext cx="8491005" cy="1925555"/>
          </a:xfrm>
          <a:prstGeom prst="rect">
            <a:avLst/>
          </a:prstGeom>
        </p:spPr>
      </p:pic>
    </p:spTree>
    <p:extLst>
      <p:ext uri="{BB962C8B-B14F-4D97-AF65-F5344CB8AC3E}">
        <p14:creationId xmlns:p14="http://schemas.microsoft.com/office/powerpoint/2010/main" val="99025737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38327" y="6226704"/>
            <a:ext cx="1350943" cy="365125"/>
          </a:xfrm>
          <a:prstGeom prst="rect">
            <a:avLst/>
          </a:prstGeom>
        </p:spPr>
        <p:txBody>
          <a:bodyPr tIns="914400" bIns="457200" anchor="ctr" anchorCtr="0"/>
          <a:lstStyle/>
          <a:p>
            <a:r>
              <a:rPr lang="en-US" sz="1400" dirty="0"/>
              <a:t>G|R|L|</a:t>
            </a:r>
            <a:r>
              <a:rPr lang="en-US" sz="1400" dirty="0">
                <a:solidFill>
                  <a:srgbClr val="FF0000"/>
                </a:solidFill>
              </a:rPr>
              <a:t>A</a:t>
            </a:r>
          </a:p>
          <a:p>
            <a:endParaRPr lang="en-US" dirty="0"/>
          </a:p>
        </p:txBody>
      </p:sp>
      <p:sp>
        <p:nvSpPr>
          <p:cNvPr id="2" name="TextBox 1"/>
          <p:cNvSpPr txBox="1"/>
          <p:nvPr/>
        </p:nvSpPr>
        <p:spPr>
          <a:xfrm>
            <a:off x="533399" y="448733"/>
            <a:ext cx="8013915" cy="5078313"/>
          </a:xfrm>
          <a:prstGeom prst="rect">
            <a:avLst/>
          </a:prstGeom>
          <a:noFill/>
        </p:spPr>
        <p:txBody>
          <a:bodyPr wrap="square" rtlCol="0">
            <a:spAutoFit/>
          </a:bodyPr>
          <a:lstStyle/>
          <a:p>
            <a:r>
              <a:rPr lang="en-US" b="1" dirty="0"/>
              <a:t>OBJECTIVE: </a:t>
            </a:r>
            <a:r>
              <a:rPr lang="en-US" dirty="0"/>
              <a:t>provide key information for each building outlining the condition of:</a:t>
            </a:r>
          </a:p>
          <a:p>
            <a:endParaRPr lang="en-US" dirty="0"/>
          </a:p>
          <a:p>
            <a:pPr marL="742950" lvl="1" indent="-285750">
              <a:buFont typeface="Arial" panose="020B0604020202020204" pitchFamily="34" charset="0"/>
              <a:buChar char="•"/>
            </a:pPr>
            <a:r>
              <a:rPr lang="en-US" dirty="0"/>
              <a:t>Site Elements</a:t>
            </a:r>
          </a:p>
          <a:p>
            <a:pPr marL="742950" lvl="1" indent="-285750">
              <a:buFont typeface="Arial" panose="020B0604020202020204" pitchFamily="34" charset="0"/>
              <a:buChar char="•"/>
            </a:pPr>
            <a:r>
              <a:rPr lang="en-US" dirty="0"/>
              <a:t>Architectural Elements</a:t>
            </a:r>
          </a:p>
          <a:p>
            <a:pPr marL="742950" lvl="1" indent="-285750">
              <a:buFont typeface="Arial" panose="020B0604020202020204" pitchFamily="34" charset="0"/>
              <a:buChar char="•"/>
            </a:pPr>
            <a:r>
              <a:rPr lang="en-US" dirty="0"/>
              <a:t>Code Issues</a:t>
            </a:r>
          </a:p>
          <a:p>
            <a:pPr marL="742950" lvl="1" indent="-285750">
              <a:buFont typeface="Arial" panose="020B0604020202020204" pitchFamily="34" charset="0"/>
              <a:buChar char="•"/>
            </a:pPr>
            <a:r>
              <a:rPr lang="en-US" dirty="0"/>
              <a:t>Building Envelope Elements</a:t>
            </a:r>
          </a:p>
          <a:p>
            <a:pPr marL="742950" lvl="1" indent="-285750">
              <a:buFont typeface="Arial" panose="020B0604020202020204" pitchFamily="34" charset="0"/>
              <a:buChar char="•"/>
            </a:pPr>
            <a:r>
              <a:rPr lang="en-US" dirty="0"/>
              <a:t>Site Elements</a:t>
            </a:r>
          </a:p>
          <a:p>
            <a:pPr marL="742950" lvl="1" indent="-285750">
              <a:buFont typeface="Arial" panose="020B0604020202020204" pitchFamily="34" charset="0"/>
              <a:buChar char="•"/>
            </a:pPr>
            <a:r>
              <a:rPr lang="en-US" dirty="0"/>
              <a:t>Structural Components </a:t>
            </a:r>
          </a:p>
          <a:p>
            <a:pPr marL="742950" lvl="1" indent="-285750">
              <a:buFont typeface="Arial" panose="020B0604020202020204" pitchFamily="34" charset="0"/>
              <a:buChar char="•"/>
            </a:pPr>
            <a:r>
              <a:rPr lang="en-US" dirty="0"/>
              <a:t>Mechanical, Plumbing, Electrical and Fire Protection Systems</a:t>
            </a:r>
          </a:p>
          <a:p>
            <a:r>
              <a:rPr lang="en-US" dirty="0"/>
              <a:t> </a:t>
            </a:r>
          </a:p>
          <a:p>
            <a:endParaRPr lang="en-US" dirty="0"/>
          </a:p>
          <a:p>
            <a:r>
              <a:rPr lang="en-US" b="1" dirty="0"/>
              <a:t>FINAL REPORT </a:t>
            </a:r>
            <a:r>
              <a:rPr lang="en-US" sz="1600" dirty="0"/>
              <a:t> includes:</a:t>
            </a:r>
          </a:p>
          <a:p>
            <a:endParaRPr lang="en-US" dirty="0"/>
          </a:p>
          <a:p>
            <a:pPr marL="742950" lvl="1" indent="-285750">
              <a:buFont typeface="Arial" panose="020B0604020202020204" pitchFamily="34" charset="0"/>
              <a:buChar char="•"/>
            </a:pPr>
            <a:r>
              <a:rPr lang="en-US" dirty="0"/>
              <a:t>summaries for each building of the disciplines noted above; </a:t>
            </a:r>
          </a:p>
          <a:p>
            <a:pPr marL="742950" lvl="1" indent="-285750">
              <a:buFont typeface="Arial" panose="020B0604020202020204" pitchFamily="34" charset="0"/>
              <a:buChar char="•"/>
            </a:pPr>
            <a:r>
              <a:rPr lang="en-US" dirty="0"/>
              <a:t>prioritization of the recommended repairs or replacement of any element or system, and </a:t>
            </a:r>
          </a:p>
          <a:p>
            <a:pPr marL="742950" lvl="1" indent="-285750">
              <a:buFont typeface="Arial" panose="020B0604020202020204" pitchFamily="34" charset="0"/>
              <a:buChar char="•"/>
            </a:pPr>
            <a:r>
              <a:rPr lang="en-US" dirty="0"/>
              <a:t>estimated costs for each on a 1-year, 5-year, 10-year and 20-year basis to assist the Town in its planning for capital improvements. </a:t>
            </a:r>
          </a:p>
        </p:txBody>
      </p:sp>
    </p:spTree>
    <p:extLst>
      <p:ext uri="{BB962C8B-B14F-4D97-AF65-F5344CB8AC3E}">
        <p14:creationId xmlns:p14="http://schemas.microsoft.com/office/powerpoint/2010/main" val="41217475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912032" y="426427"/>
            <a:ext cx="1791253" cy="369332"/>
          </a:xfrm>
          <a:prstGeom prst="rect">
            <a:avLst/>
          </a:prstGeom>
          <a:noFill/>
        </p:spPr>
        <p:txBody>
          <a:bodyPr wrap="square" rtlCol="0">
            <a:spAutoFit/>
          </a:bodyPr>
          <a:lstStyle/>
          <a:p>
            <a:pPr algn="r"/>
            <a:r>
              <a:rPr lang="en-US" b="1" dirty="0"/>
              <a:t>Police Station</a:t>
            </a:r>
          </a:p>
        </p:txBody>
      </p:sp>
      <p:pic>
        <p:nvPicPr>
          <p:cNvPr id="8" name="Picture 7" descr="Table&#10;&#10;Description automatically generated">
            <a:extLst>
              <a:ext uri="{FF2B5EF4-FFF2-40B4-BE49-F238E27FC236}">
                <a16:creationId xmlns:a16="http://schemas.microsoft.com/office/drawing/2014/main" id="{A06D7941-5E3F-4438-A1D0-FEED335BDE8C}"/>
              </a:ext>
            </a:extLst>
          </p:cNvPr>
          <p:cNvPicPr>
            <a:picLocks noChangeAspect="1"/>
          </p:cNvPicPr>
          <p:nvPr/>
        </p:nvPicPr>
        <p:blipFill rotWithShape="1">
          <a:blip r:embed="rId3">
            <a:extLst>
              <a:ext uri="{28A0092B-C50C-407E-A947-70E740481C1C}">
                <a14:useLocalDpi xmlns:a14="http://schemas.microsoft.com/office/drawing/2010/main" val="0"/>
              </a:ext>
            </a:extLst>
          </a:blip>
          <a:srcRect l="3120" t="4002" r="3120" b="43996"/>
          <a:stretch/>
        </p:blipFill>
        <p:spPr>
          <a:xfrm>
            <a:off x="185083" y="1179512"/>
            <a:ext cx="8867777" cy="3800476"/>
          </a:xfrm>
          <a:prstGeom prst="rect">
            <a:avLst/>
          </a:prstGeom>
        </p:spPr>
      </p:pic>
    </p:spTree>
    <p:extLst>
      <p:ext uri="{BB962C8B-B14F-4D97-AF65-F5344CB8AC3E}">
        <p14:creationId xmlns:p14="http://schemas.microsoft.com/office/powerpoint/2010/main" val="134581874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3" name="Picture 2">
            <a:extLst>
              <a:ext uri="{FF2B5EF4-FFF2-40B4-BE49-F238E27FC236}">
                <a16:creationId xmlns:a16="http://schemas.microsoft.com/office/drawing/2014/main" id="{B50F70E1-BD21-4F25-B342-D8E4D46F5C4D}"/>
              </a:ext>
            </a:extLst>
          </p:cNvPr>
          <p:cNvPicPr>
            <a:picLocks noChangeAspect="1"/>
          </p:cNvPicPr>
          <p:nvPr/>
        </p:nvPicPr>
        <p:blipFill>
          <a:blip r:embed="rId3"/>
          <a:stretch>
            <a:fillRect/>
          </a:stretch>
        </p:blipFill>
        <p:spPr>
          <a:xfrm>
            <a:off x="137493" y="771154"/>
            <a:ext cx="8869013" cy="5315692"/>
          </a:xfrm>
          <a:prstGeom prst="rect">
            <a:avLst/>
          </a:prstGeom>
        </p:spPr>
      </p:pic>
    </p:spTree>
    <p:extLst>
      <p:ext uri="{BB962C8B-B14F-4D97-AF65-F5344CB8AC3E}">
        <p14:creationId xmlns:p14="http://schemas.microsoft.com/office/powerpoint/2010/main" val="323809547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57200" y="690165"/>
            <a:ext cx="8538189" cy="12480340"/>
          </a:xfrm>
          <a:prstGeom prst="rect">
            <a:avLst/>
          </a:prstGeom>
          <a:noFill/>
        </p:spPr>
        <p:txBody>
          <a:bodyPr wrap="square" lIns="0" tIns="0" rIns="0" bIns="1188720" numCol="2" spcCol="457200" rtlCol="0">
            <a:spAutoFit/>
          </a:bodyPr>
          <a:lstStyle/>
          <a:p>
            <a:r>
              <a:rPr lang="en-US" sz="2000" b="1" dirty="0"/>
              <a:t>Architecture</a:t>
            </a:r>
            <a:r>
              <a:rPr lang="en-US" sz="2000" dirty="0"/>
              <a:t> </a:t>
            </a:r>
            <a:r>
              <a:rPr lang="en-US" sz="1600" dirty="0"/>
              <a:t>(interior)</a:t>
            </a:r>
          </a:p>
          <a:p>
            <a:r>
              <a:rPr lang="en-US" sz="2000" u="sng" dirty="0"/>
              <a:t>Physical Issues</a:t>
            </a:r>
            <a:r>
              <a:rPr lang="en-US" sz="2000" dirty="0"/>
              <a:t>:</a:t>
            </a:r>
          </a:p>
          <a:p>
            <a:endParaRPr lang="en-US" sz="2000" dirty="0"/>
          </a:p>
          <a:p>
            <a:pPr marR="0" lvl="0">
              <a:spcBef>
                <a:spcPts val="0"/>
              </a:spcBef>
              <a:spcAft>
                <a:spcPts val="60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Basement Level:</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Currently unoccupied</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a:t>
            </a:r>
            <a:r>
              <a:rPr lang="en-US" sz="1400" dirty="0">
                <a:effectLst/>
                <a:latin typeface="Calibri" panose="020F0502020204030204" pitchFamily="34" charset="0"/>
                <a:ea typeface="Calibri" panose="020F0502020204030204" pitchFamily="34" charset="0"/>
                <a:cs typeface="Times New Roman" panose="02020603050405020304" pitchFamily="18" charset="0"/>
              </a:rPr>
              <a:t>verall condition is poor and not suitable for occupancy. </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a:t>
            </a:r>
            <a:r>
              <a:rPr lang="en-US" sz="1400" dirty="0">
                <a:effectLst/>
                <a:latin typeface="Calibri" panose="020F0502020204030204" pitchFamily="34" charset="0"/>
                <a:ea typeface="Calibri" panose="020F0502020204030204" pitchFamily="34" charset="0"/>
                <a:cs typeface="Times New Roman" panose="02020603050405020304" pitchFamily="18" charset="0"/>
              </a:rPr>
              <a:t>oncern regarding lead paint and mold;</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a:t>
            </a:r>
            <a:r>
              <a:rPr lang="en-US" sz="1400" dirty="0">
                <a:effectLst/>
                <a:latin typeface="Calibri" panose="020F0502020204030204" pitchFamily="34" charset="0"/>
                <a:ea typeface="Calibri" panose="020F0502020204030204" pitchFamily="34" charset="0"/>
                <a:cs typeface="Times New Roman" panose="02020603050405020304" pitchFamily="18" charset="0"/>
              </a:rPr>
              <a:t>oisture level is elevated resulting in poor air quality and exacerbating the conditions for mold growth.</a:t>
            </a: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60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First Floor Level:</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Due to the deteriorated condition of the other 3 levels as well as the absence of an accessible means to access those levels, the functions and services provided within the Senior Center are restricted to the First Floor.</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Finishes, furnishings and equipment throughout the First Floor level are older and very near or at the end of their service life.</a:t>
            </a: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60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Second Floor Level:</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a:t>
            </a:r>
            <a:r>
              <a:rPr lang="en-US" sz="1400" dirty="0">
                <a:effectLst/>
                <a:latin typeface="Calibri" panose="020F0502020204030204" pitchFamily="34" charset="0"/>
                <a:ea typeface="Calibri" panose="020F0502020204030204" pitchFamily="34" charset="0"/>
                <a:cs typeface="Times New Roman" panose="02020603050405020304" pitchFamily="18" charset="0"/>
              </a:rPr>
              <a:t>urrently unoccupied and appears to be used for general, miscellaneous storage;</a:t>
            </a:r>
          </a:p>
          <a:p>
            <a:pPr marL="342900" indent="-342900">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a:t>
            </a:r>
            <a:r>
              <a:rPr lang="en-US" sz="1400" dirty="0">
                <a:effectLst/>
                <a:latin typeface="Calibri" panose="020F0502020204030204" pitchFamily="34" charset="0"/>
                <a:ea typeface="Calibri" panose="020F0502020204030204" pitchFamily="34" charset="0"/>
                <a:cs typeface="Times New Roman" panose="02020603050405020304" pitchFamily="18" charset="0"/>
              </a:rPr>
              <a:t>onfiguration and finishes appear to be relatively unchanged from the time the building was a school, with the exception of a more modern fire alarm system and replacement </a:t>
            </a:r>
            <a:r>
              <a:rPr lang="en-US" sz="1400" dirty="0">
                <a:latin typeface="Calibri" panose="020F0502020204030204" pitchFamily="34" charset="0"/>
                <a:ea typeface="Calibri" panose="020F0502020204030204" pitchFamily="34" charset="0"/>
                <a:cs typeface="Times New Roman" panose="02020603050405020304" pitchFamily="18" charset="0"/>
              </a:rPr>
              <a:t>windows. </a:t>
            </a:r>
          </a:p>
          <a:p>
            <a:pPr marL="342900" indent="-342900">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Overall the floor level is in poor condition and will require extensive renovation to be occupiable.</a:t>
            </a:r>
          </a:p>
          <a:p>
            <a:pPr>
              <a:spcAft>
                <a:spcPts val="600"/>
              </a:spcAft>
            </a:pPr>
            <a:r>
              <a:rPr lang="en-US" sz="1400" u="sng" dirty="0">
                <a:latin typeface="Calibri" panose="020F0502020204030204" pitchFamily="34" charset="0"/>
                <a:ea typeface="Calibri" panose="020F0502020204030204" pitchFamily="34" charset="0"/>
                <a:cs typeface="Times New Roman" panose="02020603050405020304" pitchFamily="18" charset="0"/>
              </a:rPr>
              <a:t>Third Floor Level</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Unoccupied with the southern one-third of the level unfinished;</a:t>
            </a:r>
          </a:p>
          <a:p>
            <a:pPr marL="342900" indent="-342900">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Central portion finished with what appears to have been a performing or lecture area with stage;</a:t>
            </a:r>
          </a:p>
          <a:p>
            <a:pPr marL="342900" indent="-342900">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Northern one-third of the level partially finished with 3 rooms inboard of the exterior walls.</a:t>
            </a:r>
          </a:p>
          <a:p>
            <a:pPr marL="342900" indent="-342900">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These spaces were once finished with painted plaster walls and ceilings, wood cased door openings and wood strip flooring. However, they are now in extremely deteriorated condition.</a:t>
            </a: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r>
              <a:rPr lang="en-US" sz="2000" u="sng" dirty="0"/>
              <a:t>Functional Issues:</a:t>
            </a:r>
          </a:p>
          <a:p>
            <a:pPr marR="0" lvl="0">
              <a:spcBef>
                <a:spcPts val="0"/>
              </a:spcBef>
            </a:pPr>
            <a:endParaRPr lang="en-US" sz="2000" u="sng" dirty="0"/>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a:t>
            </a:r>
            <a:r>
              <a:rPr lang="en-US" sz="1400" dirty="0">
                <a:effectLst/>
                <a:latin typeface="Calibri" panose="020F0502020204030204" pitchFamily="34" charset="0"/>
                <a:ea typeface="Calibri" panose="020F0502020204030204" pitchFamily="34" charset="0"/>
                <a:cs typeface="Times New Roman" panose="02020603050405020304" pitchFamily="18" charset="0"/>
              </a:rPr>
              <a:t>nsufficient office space for the growing needs of the fire department;</a:t>
            </a:r>
          </a:p>
          <a:p>
            <a:pPr marL="342900" indent="-342900">
              <a:lnSpc>
                <a:spcPct val="107000"/>
              </a:lnSpc>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Lack of dedicated conference room space for Police Department staff training and meetings;</a:t>
            </a:r>
          </a:p>
        </p:txBody>
      </p:sp>
      <p:sp>
        <p:nvSpPr>
          <p:cNvPr id="2" name="TextBox 1">
            <a:extLst>
              <a:ext uri="{FF2B5EF4-FFF2-40B4-BE49-F238E27FC236}">
                <a16:creationId xmlns:a16="http://schemas.microsoft.com/office/drawing/2014/main" id="{E44A19BB-03D9-4A1C-B9C2-B06364F6CB98}"/>
              </a:ext>
            </a:extLst>
          </p:cNvPr>
          <p:cNvSpPr txBox="1"/>
          <p:nvPr/>
        </p:nvSpPr>
        <p:spPr>
          <a:xfrm>
            <a:off x="7006330" y="320833"/>
            <a:ext cx="1791253" cy="369332"/>
          </a:xfrm>
          <a:prstGeom prst="rect">
            <a:avLst/>
          </a:prstGeom>
          <a:noFill/>
        </p:spPr>
        <p:txBody>
          <a:bodyPr wrap="square" rtlCol="0">
            <a:spAutoFit/>
          </a:bodyPr>
          <a:lstStyle/>
          <a:p>
            <a:pPr algn="r"/>
            <a:r>
              <a:rPr lang="en-US" b="1" dirty="0"/>
              <a:t>Senior Center</a:t>
            </a:r>
          </a:p>
        </p:txBody>
      </p:sp>
    </p:spTree>
    <p:extLst>
      <p:ext uri="{BB962C8B-B14F-4D97-AF65-F5344CB8AC3E}">
        <p14:creationId xmlns:p14="http://schemas.microsoft.com/office/powerpoint/2010/main" val="398745398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57200" y="690165"/>
            <a:ext cx="8538189" cy="3743076"/>
          </a:xfrm>
          <a:prstGeom prst="rect">
            <a:avLst/>
          </a:prstGeom>
          <a:noFill/>
        </p:spPr>
        <p:txBody>
          <a:bodyPr wrap="square" lIns="0" tIns="0" rIns="0" bIns="1188720" numCol="1" spcCol="457200" rtlCol="0">
            <a:spAutoFit/>
          </a:bodyPr>
          <a:lstStyle/>
          <a:p>
            <a:r>
              <a:rPr lang="en-US" sz="2000" b="1" dirty="0"/>
              <a:t>Architecture</a:t>
            </a:r>
            <a:r>
              <a:rPr lang="en-US" sz="2000" dirty="0"/>
              <a:t> </a:t>
            </a:r>
            <a:r>
              <a:rPr lang="en-US" sz="1600" dirty="0"/>
              <a:t>(interior) Continued</a:t>
            </a:r>
          </a:p>
          <a:p>
            <a:endParaRPr lang="en-US" sz="1600" dirty="0"/>
          </a:p>
          <a:p>
            <a:pPr marR="0" lvl="0">
              <a:spcBef>
                <a:spcPts val="0"/>
              </a:spcBef>
            </a:pPr>
            <a:r>
              <a:rPr lang="en-US" sz="2000" u="sng" dirty="0"/>
              <a:t>Functional Issues:</a:t>
            </a:r>
          </a:p>
          <a:p>
            <a:pPr marR="0" lvl="0">
              <a:spcBef>
                <a:spcPts val="0"/>
              </a:spcBef>
            </a:pPr>
            <a:endParaRPr lang="en-US" sz="2000" u="sng" dirty="0"/>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Basement Level, Second Floor and Third Floor are not in occupiable condition and are not handicap accessible;</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Only one entrance provides handicap accessibility to the First Floor;</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First Floor alone is occupiable but is of limited size for the present and future needs of a regional senior center;</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Parking for the Senior Center is very limited and not well defined.</a:t>
            </a:r>
          </a:p>
        </p:txBody>
      </p:sp>
      <p:sp>
        <p:nvSpPr>
          <p:cNvPr id="2" name="TextBox 1">
            <a:extLst>
              <a:ext uri="{FF2B5EF4-FFF2-40B4-BE49-F238E27FC236}">
                <a16:creationId xmlns:a16="http://schemas.microsoft.com/office/drawing/2014/main" id="{E44A19BB-03D9-4A1C-B9C2-B06364F6CB98}"/>
              </a:ext>
            </a:extLst>
          </p:cNvPr>
          <p:cNvSpPr txBox="1"/>
          <p:nvPr/>
        </p:nvSpPr>
        <p:spPr>
          <a:xfrm>
            <a:off x="7006330" y="320833"/>
            <a:ext cx="1791253" cy="369332"/>
          </a:xfrm>
          <a:prstGeom prst="rect">
            <a:avLst/>
          </a:prstGeom>
          <a:noFill/>
        </p:spPr>
        <p:txBody>
          <a:bodyPr wrap="square" rtlCol="0">
            <a:spAutoFit/>
          </a:bodyPr>
          <a:lstStyle/>
          <a:p>
            <a:pPr algn="r"/>
            <a:r>
              <a:rPr lang="en-US" b="1" dirty="0"/>
              <a:t>Senior Center</a:t>
            </a:r>
          </a:p>
        </p:txBody>
      </p:sp>
    </p:spTree>
    <p:extLst>
      <p:ext uri="{BB962C8B-B14F-4D97-AF65-F5344CB8AC3E}">
        <p14:creationId xmlns:p14="http://schemas.microsoft.com/office/powerpoint/2010/main" val="310073555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624309"/>
            <a:ext cx="8503715" cy="6933373"/>
          </a:xfrm>
          <a:prstGeom prst="rect">
            <a:avLst/>
          </a:prstGeom>
          <a:noFill/>
        </p:spPr>
        <p:txBody>
          <a:bodyPr wrap="square" lIns="0" tIns="0" rIns="0" bIns="1188720" numCol="2" spcCol="457200" rtlCol="0">
            <a:spAutoFit/>
          </a:bodyPr>
          <a:lstStyle/>
          <a:p>
            <a:r>
              <a:rPr lang="en-US" sz="2000" b="1" dirty="0"/>
              <a:t>Building Envelope </a:t>
            </a:r>
            <a:r>
              <a:rPr lang="en-US" sz="1600" dirty="0"/>
              <a:t>(exterior)</a:t>
            </a:r>
          </a:p>
          <a:p>
            <a:endParaRPr lang="en-US" sz="2000" u="sng" dirty="0"/>
          </a:p>
          <a:p>
            <a:r>
              <a:rPr lang="en-US" sz="2000" u="sng" dirty="0"/>
              <a:t>Physical Issues</a:t>
            </a:r>
            <a:r>
              <a:rPr lang="en-US" sz="2000" dirty="0"/>
              <a:t>:</a:t>
            </a:r>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Roof</a:t>
            </a:r>
            <a:r>
              <a:rPr lang="en-US" sz="14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solidFill>
                  <a:srgbClr val="000000"/>
                </a:solidFill>
                <a:latin typeface="Calibri" panose="020F0502020204030204" pitchFamily="34" charset="0"/>
              </a:rPr>
              <a:t>Existing slate roof is beyond its service life and requires replacement with a new roofing system, including new gutters and downspouts;</a:t>
            </a: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Cladding</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Exterior brick masonry walls are in severely deteriorated condition and require 100% repointing including replacement of broken bricks and cast stone sills;</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Concrete apron between the base of the brick wall and adjacent finish grade is cracked with gaps between the concrete and face of the brick wall.</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Windows/ Doors:</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Windows are vinyl double hung units near or at the end of their service life.</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Doors are older wood doors and hardware in deteriorated condition and at the end of their service life.</a:t>
            </a: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Senior Center</a:t>
            </a:r>
          </a:p>
        </p:txBody>
      </p:sp>
      <p:pic>
        <p:nvPicPr>
          <p:cNvPr id="3" name="Picture 2">
            <a:extLst>
              <a:ext uri="{FF2B5EF4-FFF2-40B4-BE49-F238E27FC236}">
                <a16:creationId xmlns:a16="http://schemas.microsoft.com/office/drawing/2014/main" id="{2CF3F21B-A0AB-4BFC-A84A-E7587F5BFA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1362" y="774385"/>
            <a:ext cx="2331020" cy="1748265"/>
          </a:xfrm>
          <a:prstGeom prst="rect">
            <a:avLst/>
          </a:prstGeom>
        </p:spPr>
      </p:pic>
      <p:sp>
        <p:nvSpPr>
          <p:cNvPr id="4" name="TextBox 3">
            <a:extLst>
              <a:ext uri="{FF2B5EF4-FFF2-40B4-BE49-F238E27FC236}">
                <a16:creationId xmlns:a16="http://schemas.microsoft.com/office/drawing/2014/main" id="{5A84C3CE-C0CD-44AB-8584-59D6EEB8B370}"/>
              </a:ext>
            </a:extLst>
          </p:cNvPr>
          <p:cNvSpPr txBox="1"/>
          <p:nvPr/>
        </p:nvSpPr>
        <p:spPr>
          <a:xfrm>
            <a:off x="7726680" y="2292794"/>
            <a:ext cx="1072093" cy="307777"/>
          </a:xfrm>
          <a:prstGeom prst="rect">
            <a:avLst/>
          </a:prstGeom>
          <a:noFill/>
        </p:spPr>
        <p:txBody>
          <a:bodyPr wrap="square" rtlCol="0">
            <a:spAutoFit/>
          </a:bodyPr>
          <a:lstStyle/>
          <a:p>
            <a:r>
              <a:rPr lang="en-US" sz="1400" dirty="0"/>
              <a:t>Slate Roof</a:t>
            </a:r>
          </a:p>
        </p:txBody>
      </p:sp>
      <p:pic>
        <p:nvPicPr>
          <p:cNvPr id="6" name="Picture 5">
            <a:extLst>
              <a:ext uri="{FF2B5EF4-FFF2-40B4-BE49-F238E27FC236}">
                <a16:creationId xmlns:a16="http://schemas.microsoft.com/office/drawing/2014/main" id="{20273181-B3AA-4FBB-A3D7-C5592610A4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12013" y="2688339"/>
            <a:ext cx="1311198" cy="1748265"/>
          </a:xfrm>
          <a:prstGeom prst="rect">
            <a:avLst/>
          </a:prstGeom>
        </p:spPr>
      </p:pic>
      <p:sp>
        <p:nvSpPr>
          <p:cNvPr id="9" name="TextBox 8">
            <a:extLst>
              <a:ext uri="{FF2B5EF4-FFF2-40B4-BE49-F238E27FC236}">
                <a16:creationId xmlns:a16="http://schemas.microsoft.com/office/drawing/2014/main" id="{F4FFD40B-2495-41AD-91D4-5D1D1F1ED585}"/>
              </a:ext>
            </a:extLst>
          </p:cNvPr>
          <p:cNvSpPr txBox="1"/>
          <p:nvPr/>
        </p:nvSpPr>
        <p:spPr>
          <a:xfrm>
            <a:off x="6706345" y="4168434"/>
            <a:ext cx="1400121" cy="307777"/>
          </a:xfrm>
          <a:prstGeom prst="rect">
            <a:avLst/>
          </a:prstGeom>
          <a:noFill/>
        </p:spPr>
        <p:txBody>
          <a:bodyPr wrap="square" rtlCol="0">
            <a:spAutoFit/>
          </a:bodyPr>
          <a:lstStyle/>
          <a:p>
            <a:r>
              <a:rPr lang="en-US" sz="1400" dirty="0"/>
              <a:t>Brick Cladding</a:t>
            </a:r>
          </a:p>
        </p:txBody>
      </p:sp>
      <p:pic>
        <p:nvPicPr>
          <p:cNvPr id="7" name="Picture 6">
            <a:extLst>
              <a:ext uri="{FF2B5EF4-FFF2-40B4-BE49-F238E27FC236}">
                <a16:creationId xmlns:a16="http://schemas.microsoft.com/office/drawing/2014/main" id="{90EB9FD0-B11B-411E-AF60-5929ED87AC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12013" y="4685225"/>
            <a:ext cx="1312278" cy="1749704"/>
          </a:xfrm>
          <a:prstGeom prst="rect">
            <a:avLst/>
          </a:prstGeom>
        </p:spPr>
      </p:pic>
      <p:sp>
        <p:nvSpPr>
          <p:cNvPr id="11" name="TextBox 10">
            <a:extLst>
              <a:ext uri="{FF2B5EF4-FFF2-40B4-BE49-F238E27FC236}">
                <a16:creationId xmlns:a16="http://schemas.microsoft.com/office/drawing/2014/main" id="{E1916FAD-65DC-499B-B452-C542A107570D}"/>
              </a:ext>
            </a:extLst>
          </p:cNvPr>
          <p:cNvSpPr txBox="1"/>
          <p:nvPr/>
        </p:nvSpPr>
        <p:spPr>
          <a:xfrm>
            <a:off x="5323090" y="6429774"/>
            <a:ext cx="1400121" cy="307777"/>
          </a:xfrm>
          <a:prstGeom prst="rect">
            <a:avLst/>
          </a:prstGeom>
          <a:noFill/>
        </p:spPr>
        <p:txBody>
          <a:bodyPr wrap="square" rtlCol="0">
            <a:spAutoFit/>
          </a:bodyPr>
          <a:lstStyle/>
          <a:p>
            <a:r>
              <a:rPr lang="en-US" sz="1400" dirty="0"/>
              <a:t>Vinyl Windows</a:t>
            </a:r>
          </a:p>
        </p:txBody>
      </p:sp>
      <p:pic>
        <p:nvPicPr>
          <p:cNvPr id="12" name="Picture 11">
            <a:extLst>
              <a:ext uri="{FF2B5EF4-FFF2-40B4-BE49-F238E27FC236}">
                <a16:creationId xmlns:a16="http://schemas.microsoft.com/office/drawing/2014/main" id="{12E46569-3F25-4E0A-B894-9F28ECA539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49939" y="4651396"/>
            <a:ext cx="1312278" cy="1749704"/>
          </a:xfrm>
          <a:prstGeom prst="rect">
            <a:avLst/>
          </a:prstGeom>
        </p:spPr>
      </p:pic>
      <p:sp>
        <p:nvSpPr>
          <p:cNvPr id="13" name="TextBox 12">
            <a:extLst>
              <a:ext uri="{FF2B5EF4-FFF2-40B4-BE49-F238E27FC236}">
                <a16:creationId xmlns:a16="http://schemas.microsoft.com/office/drawing/2014/main" id="{ECAFB6EA-0F73-4122-ADF1-16A6603FBEB2}"/>
              </a:ext>
            </a:extLst>
          </p:cNvPr>
          <p:cNvSpPr txBox="1"/>
          <p:nvPr/>
        </p:nvSpPr>
        <p:spPr>
          <a:xfrm>
            <a:off x="7026620" y="6429773"/>
            <a:ext cx="1400121" cy="307777"/>
          </a:xfrm>
          <a:prstGeom prst="rect">
            <a:avLst/>
          </a:prstGeom>
          <a:noFill/>
        </p:spPr>
        <p:txBody>
          <a:bodyPr wrap="square" rtlCol="0">
            <a:spAutoFit/>
          </a:bodyPr>
          <a:lstStyle/>
          <a:p>
            <a:r>
              <a:rPr lang="en-US" sz="1400" dirty="0"/>
              <a:t>Wood Doors</a:t>
            </a:r>
          </a:p>
        </p:txBody>
      </p:sp>
    </p:spTree>
    <p:extLst>
      <p:ext uri="{BB962C8B-B14F-4D97-AF65-F5344CB8AC3E}">
        <p14:creationId xmlns:p14="http://schemas.microsoft.com/office/powerpoint/2010/main" val="138498997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519008"/>
            <a:ext cx="8503715" cy="7424789"/>
          </a:xfrm>
          <a:prstGeom prst="rect">
            <a:avLst/>
          </a:prstGeom>
          <a:noFill/>
        </p:spPr>
        <p:txBody>
          <a:bodyPr wrap="square" lIns="0" tIns="0" rIns="0" bIns="1188720" numCol="2" spcCol="457200" rtlCol="0">
            <a:spAutoFit/>
          </a:bodyPr>
          <a:lstStyle/>
          <a:p>
            <a:r>
              <a:rPr lang="en-US" sz="2000" b="1" dirty="0"/>
              <a:t>Site</a:t>
            </a:r>
          </a:p>
          <a:p>
            <a:endParaRPr lang="en-US" sz="1600"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Driveways/ Parking Areas:</a:t>
            </a: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Cracked and deteriorated pavement at driveways and parking areas;</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Poorly defined parking spaces;</a:t>
            </a: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Walkways, Ramps, Steps: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East concrete walkway </a:t>
            </a:r>
            <a:r>
              <a:rPr lang="en-US" sz="1200" i="1" dirty="0">
                <a:latin typeface="Calibri" panose="020F0502020204030204" pitchFamily="34" charset="0"/>
                <a:ea typeface="Calibri" panose="020F0502020204030204" pitchFamily="34" charset="0"/>
                <a:cs typeface="Times New Roman" panose="02020603050405020304" pitchFamily="18" charset="0"/>
              </a:rPr>
              <a:t>(N. Main Street side) </a:t>
            </a:r>
            <a:r>
              <a:rPr lang="en-US" sz="1400" dirty="0">
                <a:latin typeface="Calibri" panose="020F0502020204030204" pitchFamily="34" charset="0"/>
                <a:ea typeface="Calibri" panose="020F0502020204030204" pitchFamily="34" charset="0"/>
                <a:cs typeface="Times New Roman" panose="02020603050405020304" pitchFamily="18" charset="0"/>
              </a:rPr>
              <a:t>is in fair;</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Other walkways at the south, west and north are in poor condition.</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Existing west (rear) entry ramp is serviceable but not fully accessible</a:t>
            </a: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Landscaping: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Lawn areas are in poor condition and require rejuvenation and tending, including trim and border detailing at all walkway and driveway edges.</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An overall assessment and landscape design should be implemented for the health of the plantings and the beatification of the property.</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Signage:</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Insufficient exterior lighting;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Insufficient exterior signage for parking and wayfinding;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Need for an overall site evaluation and upgrade design.</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713722" y="320833"/>
            <a:ext cx="1791253" cy="369332"/>
          </a:xfrm>
          <a:prstGeom prst="rect">
            <a:avLst/>
          </a:prstGeom>
          <a:noFill/>
        </p:spPr>
        <p:txBody>
          <a:bodyPr wrap="square" rtlCol="0">
            <a:spAutoFit/>
          </a:bodyPr>
          <a:lstStyle/>
          <a:p>
            <a:pPr algn="r"/>
            <a:r>
              <a:rPr lang="en-US" b="1" dirty="0"/>
              <a:t>Senior Center</a:t>
            </a:r>
          </a:p>
        </p:txBody>
      </p:sp>
      <p:pic>
        <p:nvPicPr>
          <p:cNvPr id="3" name="Picture 2">
            <a:extLst>
              <a:ext uri="{FF2B5EF4-FFF2-40B4-BE49-F238E27FC236}">
                <a16:creationId xmlns:a16="http://schemas.microsoft.com/office/drawing/2014/main" id="{DAE36BC6-774B-44BF-B718-2B2FCB55E60C}"/>
              </a:ext>
            </a:extLst>
          </p:cNvPr>
          <p:cNvPicPr>
            <a:picLocks noChangeAspect="1"/>
          </p:cNvPicPr>
          <p:nvPr/>
        </p:nvPicPr>
        <p:blipFill>
          <a:blip r:embed="rId3"/>
          <a:stretch>
            <a:fillRect/>
          </a:stretch>
        </p:blipFill>
        <p:spPr>
          <a:xfrm>
            <a:off x="5528226" y="3200698"/>
            <a:ext cx="3231624" cy="3200402"/>
          </a:xfrm>
          <a:prstGeom prst="rect">
            <a:avLst/>
          </a:prstGeom>
        </p:spPr>
      </p:pic>
    </p:spTree>
    <p:extLst>
      <p:ext uri="{BB962C8B-B14F-4D97-AF65-F5344CB8AC3E}">
        <p14:creationId xmlns:p14="http://schemas.microsoft.com/office/powerpoint/2010/main" val="51146261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690165"/>
            <a:ext cx="8503715" cy="9417963"/>
          </a:xfrm>
          <a:prstGeom prst="rect">
            <a:avLst/>
          </a:prstGeom>
          <a:noFill/>
        </p:spPr>
        <p:txBody>
          <a:bodyPr wrap="square" lIns="0" tIns="0" rIns="0" bIns="1188720" numCol="2" spcCol="457200" rtlCol="0">
            <a:spAutoFit/>
          </a:bodyPr>
          <a:lstStyle/>
          <a:p>
            <a:r>
              <a:rPr lang="en-US" sz="2000" b="1" dirty="0"/>
              <a:t>Mechanical/ Electrical/ Plumbing/ Fire Protection:</a:t>
            </a:r>
            <a:endParaRPr lang="en-US" sz="1600" dirty="0"/>
          </a:p>
          <a:p>
            <a:endParaRPr lang="en-US" sz="2000" u="sng"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Mechanical:</a:t>
            </a: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Boiler: The existing boiler is high efficiency, wall mounted condensing boilers in good condition;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Boiler plant is likely not operating at its full turndown potential due to older heat sources not aligned with new boiler.</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Replace existing Kitchen exhaust fan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Replace bathroom exhaust fans. </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Add air conditioning to building;</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Add a building management system for remote monitoring of space temperature and equipment operation.</a:t>
            </a: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Electrical: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Electric service is undersized for any future upgrades. </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Quantity of receptacles not adequate for current needs.</a:t>
            </a: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Two prong type receptacles in some areas of the building.</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Interior lighting and switching are antiquated and/ or not functioning</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Emergency lighting appears inadequate;</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There is no fire alarm system installed in this building.</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There are a few battery operated smoke detectors installed in the basement and first floor only, none on the second and third floors.</a:t>
            </a: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Plumbing: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Plumbing fixtures are in fair condition, but in general the fixtures do not meet current standards.  </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Domestic hot water is not recirculated, and system does not have an expansion tank.</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Kitchen waste line does not have a grease interceptor.</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There is no drinking fountain.</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Fire Protection:</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building does not contain an automatic sprinkler system.</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dirty="0">
                <a:latin typeface="Calibri" panose="020F0502020204030204" pitchFamily="34" charset="0"/>
                <a:cs typeface="Times New Roman" panose="02020603050405020304" pitchFamily="18" charset="0"/>
              </a:rPr>
              <a:t>MA General Law M.G.L. c.148, s.26G</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Senior Center</a:t>
            </a:r>
          </a:p>
        </p:txBody>
      </p:sp>
    </p:spTree>
    <p:extLst>
      <p:ext uri="{BB962C8B-B14F-4D97-AF65-F5344CB8AC3E}">
        <p14:creationId xmlns:p14="http://schemas.microsoft.com/office/powerpoint/2010/main" val="77883803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78880" y="624309"/>
            <a:ext cx="8503715" cy="2739211"/>
          </a:xfrm>
          <a:prstGeom prst="rect">
            <a:avLst/>
          </a:prstGeom>
          <a:noFill/>
        </p:spPr>
        <p:txBody>
          <a:bodyPr wrap="square" lIns="0" tIns="0" rIns="0" bIns="1188720" numCol="2" spcCol="457200" rtlCol="0">
            <a:spAutoFit/>
          </a:bodyPr>
          <a:lstStyle/>
          <a:p>
            <a:r>
              <a:rPr lang="en-US" sz="2000" u="sng" dirty="0"/>
              <a:t>Options/ Recommendations:</a:t>
            </a:r>
            <a:endParaRPr lang="en-US" sz="2000"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Senior Center</a:t>
            </a:r>
          </a:p>
        </p:txBody>
      </p:sp>
      <p:grpSp>
        <p:nvGrpSpPr>
          <p:cNvPr id="8" name="Group 4">
            <a:extLst>
              <a:ext uri="{FF2B5EF4-FFF2-40B4-BE49-F238E27FC236}">
                <a16:creationId xmlns:a16="http://schemas.microsoft.com/office/drawing/2014/main" id="{5073BB1E-9739-48B5-AF3A-5015340D59B0}"/>
              </a:ext>
            </a:extLst>
          </p:cNvPr>
          <p:cNvGrpSpPr>
            <a:grpSpLocks noChangeAspect="1"/>
          </p:cNvGrpSpPr>
          <p:nvPr/>
        </p:nvGrpSpPr>
        <p:grpSpPr bwMode="auto">
          <a:xfrm>
            <a:off x="369715" y="1009906"/>
            <a:ext cx="8504238" cy="3584575"/>
            <a:chOff x="440" y="987"/>
            <a:chExt cx="5357" cy="2258"/>
          </a:xfrm>
        </p:grpSpPr>
        <p:sp>
          <p:nvSpPr>
            <p:cNvPr id="9" name="AutoShape 3">
              <a:extLst>
                <a:ext uri="{FF2B5EF4-FFF2-40B4-BE49-F238E27FC236}">
                  <a16:creationId xmlns:a16="http://schemas.microsoft.com/office/drawing/2014/main" id="{45247330-C629-436A-BED4-66D9C2E22938}"/>
                </a:ext>
              </a:extLst>
            </p:cNvPr>
            <p:cNvSpPr>
              <a:spLocks noChangeAspect="1" noChangeArrowheads="1" noTextEdit="1"/>
            </p:cNvSpPr>
            <p:nvPr/>
          </p:nvSpPr>
          <p:spPr bwMode="auto">
            <a:xfrm>
              <a:off x="440" y="987"/>
              <a:ext cx="5357" cy="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205">
              <a:extLst>
                <a:ext uri="{FF2B5EF4-FFF2-40B4-BE49-F238E27FC236}">
                  <a16:creationId xmlns:a16="http://schemas.microsoft.com/office/drawing/2014/main" id="{CDE7CC0C-8F91-45C0-A60A-C13AB5F92284}"/>
                </a:ext>
              </a:extLst>
            </p:cNvPr>
            <p:cNvGrpSpPr>
              <a:grpSpLocks/>
            </p:cNvGrpSpPr>
            <p:nvPr/>
          </p:nvGrpSpPr>
          <p:grpSpPr bwMode="auto">
            <a:xfrm>
              <a:off x="440" y="987"/>
              <a:ext cx="5433" cy="2115"/>
              <a:chOff x="440" y="987"/>
              <a:chExt cx="5433" cy="2115"/>
            </a:xfrm>
          </p:grpSpPr>
          <p:sp>
            <p:nvSpPr>
              <p:cNvPr id="36" name="Rectangle 5">
                <a:extLst>
                  <a:ext uri="{FF2B5EF4-FFF2-40B4-BE49-F238E27FC236}">
                    <a16:creationId xmlns:a16="http://schemas.microsoft.com/office/drawing/2014/main" id="{55467CF9-944B-4FA3-AF88-6F4D621433C7}"/>
                  </a:ext>
                </a:extLst>
              </p:cNvPr>
              <p:cNvSpPr>
                <a:spLocks noChangeArrowheads="1"/>
              </p:cNvSpPr>
              <p:nvPr/>
            </p:nvSpPr>
            <p:spPr bwMode="auto">
              <a:xfrm>
                <a:off x="483" y="991"/>
                <a:ext cx="29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Option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6">
                <a:extLst>
                  <a:ext uri="{FF2B5EF4-FFF2-40B4-BE49-F238E27FC236}">
                    <a16:creationId xmlns:a16="http://schemas.microsoft.com/office/drawing/2014/main" id="{F1CF05C1-1E32-4D60-875C-863BA6B391C0}"/>
                  </a:ext>
                </a:extLst>
              </p:cNvPr>
              <p:cNvSpPr>
                <a:spLocks noChangeArrowheads="1"/>
              </p:cNvSpPr>
              <p:nvPr/>
            </p:nvSpPr>
            <p:spPr bwMode="auto">
              <a:xfrm>
                <a:off x="718" y="99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7">
                <a:extLst>
                  <a:ext uri="{FF2B5EF4-FFF2-40B4-BE49-F238E27FC236}">
                    <a16:creationId xmlns:a16="http://schemas.microsoft.com/office/drawing/2014/main" id="{43DC3BEE-9BCF-4C50-81F7-ED92700F4E43}"/>
                  </a:ext>
                </a:extLst>
              </p:cNvPr>
              <p:cNvSpPr>
                <a:spLocks noChangeArrowheads="1"/>
              </p:cNvSpPr>
              <p:nvPr/>
            </p:nvSpPr>
            <p:spPr bwMode="auto">
              <a:xfrm>
                <a:off x="1200" y="991"/>
                <a:ext cx="4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Description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8">
                <a:extLst>
                  <a:ext uri="{FF2B5EF4-FFF2-40B4-BE49-F238E27FC236}">
                    <a16:creationId xmlns:a16="http://schemas.microsoft.com/office/drawing/2014/main" id="{83E17151-227D-4B3E-835C-B1CCB807804A}"/>
                  </a:ext>
                </a:extLst>
              </p:cNvPr>
              <p:cNvSpPr>
                <a:spLocks noChangeArrowheads="1"/>
              </p:cNvSpPr>
              <p:nvPr/>
            </p:nvSpPr>
            <p:spPr bwMode="auto">
              <a:xfrm>
                <a:off x="1588" y="99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9">
                <a:extLst>
                  <a:ext uri="{FF2B5EF4-FFF2-40B4-BE49-F238E27FC236}">
                    <a16:creationId xmlns:a16="http://schemas.microsoft.com/office/drawing/2014/main" id="{26A02EC1-83EE-4034-BA6E-6CB98D40EB4B}"/>
                  </a:ext>
                </a:extLst>
              </p:cNvPr>
              <p:cNvSpPr>
                <a:spLocks noChangeArrowheads="1"/>
              </p:cNvSpPr>
              <p:nvPr/>
            </p:nvSpPr>
            <p:spPr bwMode="auto">
              <a:xfrm>
                <a:off x="2524" y="991"/>
                <a:ext cx="3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Benefits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0">
                <a:extLst>
                  <a:ext uri="{FF2B5EF4-FFF2-40B4-BE49-F238E27FC236}">
                    <a16:creationId xmlns:a16="http://schemas.microsoft.com/office/drawing/2014/main" id="{77CE1AC3-30C1-425D-BB3E-B7646E81AA8B}"/>
                  </a:ext>
                </a:extLst>
              </p:cNvPr>
              <p:cNvSpPr>
                <a:spLocks noChangeArrowheads="1"/>
              </p:cNvSpPr>
              <p:nvPr/>
            </p:nvSpPr>
            <p:spPr bwMode="auto">
              <a:xfrm>
                <a:off x="2803" y="99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1">
                <a:extLst>
                  <a:ext uri="{FF2B5EF4-FFF2-40B4-BE49-F238E27FC236}">
                    <a16:creationId xmlns:a16="http://schemas.microsoft.com/office/drawing/2014/main" id="{7499BD53-B5A3-4B5F-951B-C8B8D7C97B3C}"/>
                  </a:ext>
                </a:extLst>
              </p:cNvPr>
              <p:cNvSpPr>
                <a:spLocks noChangeArrowheads="1"/>
              </p:cNvSpPr>
              <p:nvPr/>
            </p:nvSpPr>
            <p:spPr bwMode="auto">
              <a:xfrm>
                <a:off x="3749" y="991"/>
                <a:ext cx="44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Limitations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2">
                <a:extLst>
                  <a:ext uri="{FF2B5EF4-FFF2-40B4-BE49-F238E27FC236}">
                    <a16:creationId xmlns:a16="http://schemas.microsoft.com/office/drawing/2014/main" id="{D9EBE058-B2AD-4D95-B735-2949F76676B5}"/>
                  </a:ext>
                </a:extLst>
              </p:cNvPr>
              <p:cNvSpPr>
                <a:spLocks noChangeArrowheads="1"/>
              </p:cNvSpPr>
              <p:nvPr/>
            </p:nvSpPr>
            <p:spPr bwMode="auto">
              <a:xfrm>
                <a:off x="4127" y="99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3">
                <a:extLst>
                  <a:ext uri="{FF2B5EF4-FFF2-40B4-BE49-F238E27FC236}">
                    <a16:creationId xmlns:a16="http://schemas.microsoft.com/office/drawing/2014/main" id="{52D363B6-E26D-40EE-ACE2-7A99D863A9E7}"/>
                  </a:ext>
                </a:extLst>
              </p:cNvPr>
              <p:cNvSpPr>
                <a:spLocks noChangeArrowheads="1"/>
              </p:cNvSpPr>
              <p:nvPr/>
            </p:nvSpPr>
            <p:spPr bwMode="auto">
              <a:xfrm>
                <a:off x="4884" y="991"/>
                <a:ext cx="69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4">
                <a:extLst>
                  <a:ext uri="{FF2B5EF4-FFF2-40B4-BE49-F238E27FC236}">
                    <a16:creationId xmlns:a16="http://schemas.microsoft.com/office/drawing/2014/main" id="{D19CC7BC-D98F-442B-BC07-45D19609C1F2}"/>
                  </a:ext>
                </a:extLst>
              </p:cNvPr>
              <p:cNvSpPr>
                <a:spLocks noChangeArrowheads="1"/>
              </p:cNvSpPr>
              <p:nvPr/>
            </p:nvSpPr>
            <p:spPr bwMode="auto">
              <a:xfrm>
                <a:off x="5486" y="99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5">
                <a:extLst>
                  <a:ext uri="{FF2B5EF4-FFF2-40B4-BE49-F238E27FC236}">
                    <a16:creationId xmlns:a16="http://schemas.microsoft.com/office/drawing/2014/main" id="{FCE7128D-C384-485F-B9EB-BF5DCE64A474}"/>
                  </a:ext>
                </a:extLst>
              </p:cNvPr>
              <p:cNvSpPr>
                <a:spLocks noChangeArrowheads="1"/>
              </p:cNvSpPr>
              <p:nvPr/>
            </p:nvSpPr>
            <p:spPr bwMode="auto">
              <a:xfrm>
                <a:off x="440" y="98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6">
                <a:extLst>
                  <a:ext uri="{FF2B5EF4-FFF2-40B4-BE49-F238E27FC236}">
                    <a16:creationId xmlns:a16="http://schemas.microsoft.com/office/drawing/2014/main" id="{FF7BCBA7-E4A8-420A-A437-70FDB82EEB86}"/>
                  </a:ext>
                </a:extLst>
              </p:cNvPr>
              <p:cNvSpPr>
                <a:spLocks noChangeArrowheads="1"/>
              </p:cNvSpPr>
              <p:nvPr/>
            </p:nvSpPr>
            <p:spPr bwMode="auto">
              <a:xfrm>
                <a:off x="440" y="98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7">
                <a:extLst>
                  <a:ext uri="{FF2B5EF4-FFF2-40B4-BE49-F238E27FC236}">
                    <a16:creationId xmlns:a16="http://schemas.microsoft.com/office/drawing/2014/main" id="{C4186993-A31F-41E3-9743-55372650070F}"/>
                  </a:ext>
                </a:extLst>
              </p:cNvPr>
              <p:cNvSpPr>
                <a:spLocks noChangeArrowheads="1"/>
              </p:cNvSpPr>
              <p:nvPr/>
            </p:nvSpPr>
            <p:spPr bwMode="auto">
              <a:xfrm>
                <a:off x="444" y="987"/>
                <a:ext cx="31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8">
                <a:extLst>
                  <a:ext uri="{FF2B5EF4-FFF2-40B4-BE49-F238E27FC236}">
                    <a16:creationId xmlns:a16="http://schemas.microsoft.com/office/drawing/2014/main" id="{AB402FFE-FB4D-4E68-B6BC-9AED2D312A19}"/>
                  </a:ext>
                </a:extLst>
              </p:cNvPr>
              <p:cNvSpPr>
                <a:spLocks noChangeArrowheads="1"/>
              </p:cNvSpPr>
              <p:nvPr/>
            </p:nvSpPr>
            <p:spPr bwMode="auto">
              <a:xfrm>
                <a:off x="756" y="9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9">
                <a:extLst>
                  <a:ext uri="{FF2B5EF4-FFF2-40B4-BE49-F238E27FC236}">
                    <a16:creationId xmlns:a16="http://schemas.microsoft.com/office/drawing/2014/main" id="{19DCAD50-A91A-4634-9C56-2C84962A7779}"/>
                  </a:ext>
                </a:extLst>
              </p:cNvPr>
              <p:cNvSpPr>
                <a:spLocks noChangeArrowheads="1"/>
              </p:cNvSpPr>
              <p:nvPr/>
            </p:nvSpPr>
            <p:spPr bwMode="auto">
              <a:xfrm>
                <a:off x="759" y="987"/>
                <a:ext cx="12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0">
                <a:extLst>
                  <a:ext uri="{FF2B5EF4-FFF2-40B4-BE49-F238E27FC236}">
                    <a16:creationId xmlns:a16="http://schemas.microsoft.com/office/drawing/2014/main" id="{84C9C052-BD6D-49A1-AD71-F8EBAEBFB580}"/>
                  </a:ext>
                </a:extLst>
              </p:cNvPr>
              <p:cNvSpPr>
                <a:spLocks noChangeArrowheads="1"/>
              </p:cNvSpPr>
              <p:nvPr/>
            </p:nvSpPr>
            <p:spPr bwMode="auto">
              <a:xfrm>
                <a:off x="2031" y="9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
                <a:extLst>
                  <a:ext uri="{FF2B5EF4-FFF2-40B4-BE49-F238E27FC236}">
                    <a16:creationId xmlns:a16="http://schemas.microsoft.com/office/drawing/2014/main" id="{0AF4A008-7912-4A23-8BE1-BF8026160051}"/>
                  </a:ext>
                </a:extLst>
              </p:cNvPr>
              <p:cNvSpPr>
                <a:spLocks noChangeArrowheads="1"/>
              </p:cNvSpPr>
              <p:nvPr/>
            </p:nvSpPr>
            <p:spPr bwMode="auto">
              <a:xfrm>
                <a:off x="2034" y="987"/>
                <a:ext cx="125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2">
                <a:extLst>
                  <a:ext uri="{FF2B5EF4-FFF2-40B4-BE49-F238E27FC236}">
                    <a16:creationId xmlns:a16="http://schemas.microsoft.com/office/drawing/2014/main" id="{5B2F1131-775F-49B3-80C1-F88921FF2FA9}"/>
                  </a:ext>
                </a:extLst>
              </p:cNvPr>
              <p:cNvSpPr>
                <a:spLocks noChangeArrowheads="1"/>
              </p:cNvSpPr>
              <p:nvPr/>
            </p:nvSpPr>
            <p:spPr bwMode="auto">
              <a:xfrm>
                <a:off x="3293" y="98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3">
                <a:extLst>
                  <a:ext uri="{FF2B5EF4-FFF2-40B4-BE49-F238E27FC236}">
                    <a16:creationId xmlns:a16="http://schemas.microsoft.com/office/drawing/2014/main" id="{A30E42A6-61F2-4AEC-86FB-563442BA811A}"/>
                  </a:ext>
                </a:extLst>
              </p:cNvPr>
              <p:cNvSpPr>
                <a:spLocks noChangeArrowheads="1"/>
              </p:cNvSpPr>
              <p:nvPr/>
            </p:nvSpPr>
            <p:spPr bwMode="auto">
              <a:xfrm>
                <a:off x="3297" y="987"/>
                <a:ext cx="128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4">
                <a:extLst>
                  <a:ext uri="{FF2B5EF4-FFF2-40B4-BE49-F238E27FC236}">
                    <a16:creationId xmlns:a16="http://schemas.microsoft.com/office/drawing/2014/main" id="{4D0F1BBA-EE48-42B7-BD7E-3E1FA515A710}"/>
                  </a:ext>
                </a:extLst>
              </p:cNvPr>
              <p:cNvSpPr>
                <a:spLocks noChangeArrowheads="1"/>
              </p:cNvSpPr>
              <p:nvPr/>
            </p:nvSpPr>
            <p:spPr bwMode="auto">
              <a:xfrm>
                <a:off x="4580" y="987"/>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5">
                <a:extLst>
                  <a:ext uri="{FF2B5EF4-FFF2-40B4-BE49-F238E27FC236}">
                    <a16:creationId xmlns:a16="http://schemas.microsoft.com/office/drawing/2014/main" id="{2D250D69-0C50-461B-B805-0FA441DE53BC}"/>
                  </a:ext>
                </a:extLst>
              </p:cNvPr>
              <p:cNvSpPr>
                <a:spLocks noChangeArrowheads="1"/>
              </p:cNvSpPr>
              <p:nvPr/>
            </p:nvSpPr>
            <p:spPr bwMode="auto">
              <a:xfrm>
                <a:off x="4584" y="987"/>
                <a:ext cx="120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6">
                <a:extLst>
                  <a:ext uri="{FF2B5EF4-FFF2-40B4-BE49-F238E27FC236}">
                    <a16:creationId xmlns:a16="http://schemas.microsoft.com/office/drawing/2014/main" id="{687DD604-EF24-45E7-AFD8-AD170A58E8DB}"/>
                  </a:ext>
                </a:extLst>
              </p:cNvPr>
              <p:cNvSpPr>
                <a:spLocks noChangeArrowheads="1"/>
              </p:cNvSpPr>
              <p:nvPr/>
            </p:nvSpPr>
            <p:spPr bwMode="auto">
              <a:xfrm>
                <a:off x="5786" y="9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7">
                <a:extLst>
                  <a:ext uri="{FF2B5EF4-FFF2-40B4-BE49-F238E27FC236}">
                    <a16:creationId xmlns:a16="http://schemas.microsoft.com/office/drawing/2014/main" id="{7ED59AED-EDD2-47A2-BD49-87AD4E39027C}"/>
                  </a:ext>
                </a:extLst>
              </p:cNvPr>
              <p:cNvSpPr>
                <a:spLocks noChangeArrowheads="1"/>
              </p:cNvSpPr>
              <p:nvPr/>
            </p:nvSpPr>
            <p:spPr bwMode="auto">
              <a:xfrm>
                <a:off x="5786" y="9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8">
                <a:extLst>
                  <a:ext uri="{FF2B5EF4-FFF2-40B4-BE49-F238E27FC236}">
                    <a16:creationId xmlns:a16="http://schemas.microsoft.com/office/drawing/2014/main" id="{6F878F09-3AA3-4FE3-BEA8-E2B2D331B8CD}"/>
                  </a:ext>
                </a:extLst>
              </p:cNvPr>
              <p:cNvSpPr>
                <a:spLocks noChangeArrowheads="1"/>
              </p:cNvSpPr>
              <p:nvPr/>
            </p:nvSpPr>
            <p:spPr bwMode="auto">
              <a:xfrm>
                <a:off x="440" y="991"/>
                <a:ext cx="4"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9">
                <a:extLst>
                  <a:ext uri="{FF2B5EF4-FFF2-40B4-BE49-F238E27FC236}">
                    <a16:creationId xmlns:a16="http://schemas.microsoft.com/office/drawing/2014/main" id="{AE9D50BF-7C44-4BFD-AB89-E327FFC824AF}"/>
                  </a:ext>
                </a:extLst>
              </p:cNvPr>
              <p:cNvSpPr>
                <a:spLocks noChangeArrowheads="1"/>
              </p:cNvSpPr>
              <p:nvPr/>
            </p:nvSpPr>
            <p:spPr bwMode="auto">
              <a:xfrm>
                <a:off x="756" y="991"/>
                <a:ext cx="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0">
                <a:extLst>
                  <a:ext uri="{FF2B5EF4-FFF2-40B4-BE49-F238E27FC236}">
                    <a16:creationId xmlns:a16="http://schemas.microsoft.com/office/drawing/2014/main" id="{2B098ED7-CBBD-4FF1-9F2D-F0926AE30B28}"/>
                  </a:ext>
                </a:extLst>
              </p:cNvPr>
              <p:cNvSpPr>
                <a:spLocks noChangeArrowheads="1"/>
              </p:cNvSpPr>
              <p:nvPr/>
            </p:nvSpPr>
            <p:spPr bwMode="auto">
              <a:xfrm>
                <a:off x="2031" y="991"/>
                <a:ext cx="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1">
                <a:extLst>
                  <a:ext uri="{FF2B5EF4-FFF2-40B4-BE49-F238E27FC236}">
                    <a16:creationId xmlns:a16="http://schemas.microsoft.com/office/drawing/2014/main" id="{7583ED88-1DF6-47CF-BD98-108BF347CA10}"/>
                  </a:ext>
                </a:extLst>
              </p:cNvPr>
              <p:cNvSpPr>
                <a:spLocks noChangeArrowheads="1"/>
              </p:cNvSpPr>
              <p:nvPr/>
            </p:nvSpPr>
            <p:spPr bwMode="auto">
              <a:xfrm>
                <a:off x="3293" y="991"/>
                <a:ext cx="4"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2">
                <a:extLst>
                  <a:ext uri="{FF2B5EF4-FFF2-40B4-BE49-F238E27FC236}">
                    <a16:creationId xmlns:a16="http://schemas.microsoft.com/office/drawing/2014/main" id="{ACDC4EB6-588E-43A4-B2EF-94BBC5B14AFA}"/>
                  </a:ext>
                </a:extLst>
              </p:cNvPr>
              <p:cNvSpPr>
                <a:spLocks noChangeArrowheads="1"/>
              </p:cNvSpPr>
              <p:nvPr/>
            </p:nvSpPr>
            <p:spPr bwMode="auto">
              <a:xfrm>
                <a:off x="4580" y="991"/>
                <a:ext cx="4"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3">
                <a:extLst>
                  <a:ext uri="{FF2B5EF4-FFF2-40B4-BE49-F238E27FC236}">
                    <a16:creationId xmlns:a16="http://schemas.microsoft.com/office/drawing/2014/main" id="{B7B8D826-1D5E-4355-BD07-FBAF14CD322D}"/>
                  </a:ext>
                </a:extLst>
              </p:cNvPr>
              <p:cNvSpPr>
                <a:spLocks noChangeArrowheads="1"/>
              </p:cNvSpPr>
              <p:nvPr/>
            </p:nvSpPr>
            <p:spPr bwMode="auto">
              <a:xfrm>
                <a:off x="5786" y="991"/>
                <a:ext cx="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4">
                <a:extLst>
                  <a:ext uri="{FF2B5EF4-FFF2-40B4-BE49-F238E27FC236}">
                    <a16:creationId xmlns:a16="http://schemas.microsoft.com/office/drawing/2014/main" id="{9F5FD19D-313E-4855-8B0F-BD4CF91CB707}"/>
                  </a:ext>
                </a:extLst>
              </p:cNvPr>
              <p:cNvSpPr>
                <a:spLocks noChangeArrowheads="1"/>
              </p:cNvSpPr>
              <p:nvPr/>
            </p:nvSpPr>
            <p:spPr bwMode="auto">
              <a:xfrm>
                <a:off x="579" y="1095"/>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35">
                <a:extLst>
                  <a:ext uri="{FF2B5EF4-FFF2-40B4-BE49-F238E27FC236}">
                    <a16:creationId xmlns:a16="http://schemas.microsoft.com/office/drawing/2014/main" id="{6E9BB91C-B665-43DC-A90F-9D9DBB7B72F2}"/>
                  </a:ext>
                </a:extLst>
              </p:cNvPr>
              <p:cNvSpPr>
                <a:spLocks noChangeArrowheads="1"/>
              </p:cNvSpPr>
              <p:nvPr/>
            </p:nvSpPr>
            <p:spPr bwMode="auto">
              <a:xfrm>
                <a:off x="620" y="1095"/>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36">
                <a:extLst>
                  <a:ext uri="{FF2B5EF4-FFF2-40B4-BE49-F238E27FC236}">
                    <a16:creationId xmlns:a16="http://schemas.microsoft.com/office/drawing/2014/main" id="{F967CB70-CC28-428C-A4EC-2B8266DE5088}"/>
                  </a:ext>
                </a:extLst>
              </p:cNvPr>
              <p:cNvSpPr>
                <a:spLocks noChangeArrowheads="1"/>
              </p:cNvSpPr>
              <p:nvPr/>
            </p:nvSpPr>
            <p:spPr bwMode="auto">
              <a:xfrm>
                <a:off x="798" y="1095"/>
                <a:ext cx="102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Renovations to the existing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37">
                <a:extLst>
                  <a:ext uri="{FF2B5EF4-FFF2-40B4-BE49-F238E27FC236}">
                    <a16:creationId xmlns:a16="http://schemas.microsoft.com/office/drawing/2014/main" id="{88F1E9A5-7675-49DB-9C2B-4B367A7750F7}"/>
                  </a:ext>
                </a:extLst>
              </p:cNvPr>
              <p:cNvSpPr>
                <a:spLocks noChangeArrowheads="1"/>
              </p:cNvSpPr>
              <p:nvPr/>
            </p:nvSpPr>
            <p:spPr bwMode="auto">
              <a:xfrm>
                <a:off x="1718" y="1095"/>
                <a:ext cx="2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first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38">
                <a:extLst>
                  <a:ext uri="{FF2B5EF4-FFF2-40B4-BE49-F238E27FC236}">
                    <a16:creationId xmlns:a16="http://schemas.microsoft.com/office/drawing/2014/main" id="{D7FAE32E-6B74-40C9-8A17-200A7B484AF3}"/>
                  </a:ext>
                </a:extLst>
              </p:cNvPr>
              <p:cNvSpPr>
                <a:spLocks noChangeArrowheads="1"/>
              </p:cNvSpPr>
              <p:nvPr/>
            </p:nvSpPr>
            <p:spPr bwMode="auto">
              <a:xfrm>
                <a:off x="798" y="1194"/>
                <a:ext cx="107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floor (current Senior Center)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39">
                <a:extLst>
                  <a:ext uri="{FF2B5EF4-FFF2-40B4-BE49-F238E27FC236}">
                    <a16:creationId xmlns:a16="http://schemas.microsoft.com/office/drawing/2014/main" id="{1AF430E6-6DAF-4D7A-A3CF-390A83606660}"/>
                  </a:ext>
                </a:extLst>
              </p:cNvPr>
              <p:cNvSpPr>
                <a:spLocks noChangeArrowheads="1"/>
              </p:cNvSpPr>
              <p:nvPr/>
            </p:nvSpPr>
            <p:spPr bwMode="auto">
              <a:xfrm>
                <a:off x="798" y="1294"/>
                <a:ext cx="9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limited to interior finishes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40">
                <a:extLst>
                  <a:ext uri="{FF2B5EF4-FFF2-40B4-BE49-F238E27FC236}">
                    <a16:creationId xmlns:a16="http://schemas.microsoft.com/office/drawing/2014/main" id="{471653AC-90AC-4A90-B634-CBB698D0FAED}"/>
                  </a:ext>
                </a:extLst>
              </p:cNvPr>
              <p:cNvSpPr>
                <a:spLocks noChangeArrowheads="1"/>
              </p:cNvSpPr>
              <p:nvPr/>
            </p:nvSpPr>
            <p:spPr bwMode="auto">
              <a:xfrm>
                <a:off x="798" y="1394"/>
                <a:ext cx="10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upgrades, building envelope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41">
                <a:extLst>
                  <a:ext uri="{FF2B5EF4-FFF2-40B4-BE49-F238E27FC236}">
                    <a16:creationId xmlns:a16="http://schemas.microsoft.com/office/drawing/2014/main" id="{6B0B7BE1-22DF-41A5-9EC2-D314B04C53E4}"/>
                  </a:ext>
                </a:extLst>
              </p:cNvPr>
              <p:cNvSpPr>
                <a:spLocks noChangeArrowheads="1"/>
              </p:cNvSpPr>
              <p:nvPr/>
            </p:nvSpPr>
            <p:spPr bwMode="auto">
              <a:xfrm>
                <a:off x="798" y="1494"/>
                <a:ext cx="120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upgrades and MEP/FP upgrades;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42">
                <a:extLst>
                  <a:ext uri="{FF2B5EF4-FFF2-40B4-BE49-F238E27FC236}">
                    <a16:creationId xmlns:a16="http://schemas.microsoft.com/office/drawing/2014/main" id="{912A022E-B25A-435F-818B-1E5C9B494522}"/>
                  </a:ext>
                </a:extLst>
              </p:cNvPr>
              <p:cNvSpPr>
                <a:spLocks noChangeArrowheads="1"/>
              </p:cNvSpPr>
              <p:nvPr/>
            </p:nvSpPr>
            <p:spPr bwMode="auto">
              <a:xfrm>
                <a:off x="1879" y="1494"/>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43">
                <a:extLst>
                  <a:ext uri="{FF2B5EF4-FFF2-40B4-BE49-F238E27FC236}">
                    <a16:creationId xmlns:a16="http://schemas.microsoft.com/office/drawing/2014/main" id="{E25CB497-D8D3-4CC4-AF84-7FF2D840CEEF}"/>
                  </a:ext>
                </a:extLst>
              </p:cNvPr>
              <p:cNvSpPr>
                <a:spLocks noChangeArrowheads="1"/>
              </p:cNvSpPr>
              <p:nvPr/>
            </p:nvSpPr>
            <p:spPr bwMode="auto">
              <a:xfrm>
                <a:off x="798" y="1683"/>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44">
                <a:extLst>
                  <a:ext uri="{FF2B5EF4-FFF2-40B4-BE49-F238E27FC236}">
                    <a16:creationId xmlns:a16="http://schemas.microsoft.com/office/drawing/2014/main" id="{A25657E9-3F43-42C0-A786-57E71FD7D82C}"/>
                  </a:ext>
                </a:extLst>
              </p:cNvPr>
              <p:cNvSpPr>
                <a:spLocks noChangeArrowheads="1"/>
              </p:cNvSpPr>
              <p:nvPr/>
            </p:nvSpPr>
            <p:spPr bwMode="auto">
              <a:xfrm>
                <a:off x="2072" y="1094"/>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45">
                <a:extLst>
                  <a:ext uri="{FF2B5EF4-FFF2-40B4-BE49-F238E27FC236}">
                    <a16:creationId xmlns:a16="http://schemas.microsoft.com/office/drawing/2014/main" id="{27345E32-FE96-4866-B221-AE88CEF1A948}"/>
                  </a:ext>
                </a:extLst>
              </p:cNvPr>
              <p:cNvSpPr>
                <a:spLocks noChangeArrowheads="1"/>
              </p:cNvSpPr>
              <p:nvPr/>
            </p:nvSpPr>
            <p:spPr bwMode="auto">
              <a:xfrm>
                <a:off x="2109" y="1103"/>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46">
                <a:extLst>
                  <a:ext uri="{FF2B5EF4-FFF2-40B4-BE49-F238E27FC236}">
                    <a16:creationId xmlns:a16="http://schemas.microsoft.com/office/drawing/2014/main" id="{BC4F2013-53F8-4644-BC1E-88ECE791C7BD}"/>
                  </a:ext>
                </a:extLst>
              </p:cNvPr>
              <p:cNvSpPr>
                <a:spLocks noChangeArrowheads="1"/>
              </p:cNvSpPr>
              <p:nvPr/>
            </p:nvSpPr>
            <p:spPr bwMode="auto">
              <a:xfrm>
                <a:off x="2139" y="1098"/>
                <a:ext cx="34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47">
                <a:extLst>
                  <a:ext uri="{FF2B5EF4-FFF2-40B4-BE49-F238E27FC236}">
                    <a16:creationId xmlns:a16="http://schemas.microsoft.com/office/drawing/2014/main" id="{33FE7B77-C853-4C84-8C58-86E5BBFAA77C}"/>
                  </a:ext>
                </a:extLst>
              </p:cNvPr>
              <p:cNvSpPr>
                <a:spLocks noChangeArrowheads="1"/>
              </p:cNvSpPr>
              <p:nvPr/>
            </p:nvSpPr>
            <p:spPr bwMode="auto">
              <a:xfrm>
                <a:off x="2419" y="10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48">
                <a:extLst>
                  <a:ext uri="{FF2B5EF4-FFF2-40B4-BE49-F238E27FC236}">
                    <a16:creationId xmlns:a16="http://schemas.microsoft.com/office/drawing/2014/main" id="{E79564B1-FEBB-4AFE-B120-3CD5FFCD0538}"/>
                  </a:ext>
                </a:extLst>
              </p:cNvPr>
              <p:cNvSpPr>
                <a:spLocks noChangeArrowheads="1"/>
              </p:cNvSpPr>
              <p:nvPr/>
            </p:nvSpPr>
            <p:spPr bwMode="auto">
              <a:xfrm>
                <a:off x="2437" y="1098"/>
                <a:ext cx="81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service life of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49">
                <a:extLst>
                  <a:ext uri="{FF2B5EF4-FFF2-40B4-BE49-F238E27FC236}">
                    <a16:creationId xmlns:a16="http://schemas.microsoft.com/office/drawing/2014/main" id="{482B3922-0674-4424-ACA1-E380DEFE4808}"/>
                  </a:ext>
                </a:extLst>
              </p:cNvPr>
              <p:cNvSpPr>
                <a:spLocks noChangeArrowheads="1"/>
              </p:cNvSpPr>
              <p:nvPr/>
            </p:nvSpPr>
            <p:spPr bwMode="auto">
              <a:xfrm>
                <a:off x="2139" y="1198"/>
                <a:ext cx="33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50">
                <a:extLst>
                  <a:ext uri="{FF2B5EF4-FFF2-40B4-BE49-F238E27FC236}">
                    <a16:creationId xmlns:a16="http://schemas.microsoft.com/office/drawing/2014/main" id="{81D73F05-327D-4CF8-813C-6A9926E2D1E8}"/>
                  </a:ext>
                </a:extLst>
              </p:cNvPr>
              <p:cNvSpPr>
                <a:spLocks noChangeArrowheads="1"/>
              </p:cNvSpPr>
              <p:nvPr/>
            </p:nvSpPr>
            <p:spPr bwMode="auto">
              <a:xfrm>
                <a:off x="2407" y="1198"/>
                <a:ext cx="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51">
                <a:extLst>
                  <a:ext uri="{FF2B5EF4-FFF2-40B4-BE49-F238E27FC236}">
                    <a16:creationId xmlns:a16="http://schemas.microsoft.com/office/drawing/2014/main" id="{B0496299-BE1E-450A-9DE9-2ACE6F09CBCB}"/>
                  </a:ext>
                </a:extLst>
              </p:cNvPr>
              <p:cNvSpPr>
                <a:spLocks noChangeArrowheads="1"/>
              </p:cNvSpPr>
              <p:nvPr/>
            </p:nvSpPr>
            <p:spPr bwMode="auto">
              <a:xfrm>
                <a:off x="2428" y="11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52">
                <a:extLst>
                  <a:ext uri="{FF2B5EF4-FFF2-40B4-BE49-F238E27FC236}">
                    <a16:creationId xmlns:a16="http://schemas.microsoft.com/office/drawing/2014/main" id="{2073B8C4-633D-4F22-982E-B03B4F82059A}"/>
                  </a:ext>
                </a:extLst>
              </p:cNvPr>
              <p:cNvSpPr>
                <a:spLocks noChangeArrowheads="1"/>
              </p:cNvSpPr>
              <p:nvPr/>
            </p:nvSpPr>
            <p:spPr bwMode="auto">
              <a:xfrm>
                <a:off x="2446" y="1198"/>
                <a:ext cx="63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53">
                <a:extLst>
                  <a:ext uri="{FF2B5EF4-FFF2-40B4-BE49-F238E27FC236}">
                    <a16:creationId xmlns:a16="http://schemas.microsoft.com/office/drawing/2014/main" id="{9ABA9A9E-E3ED-4F1D-924A-C5E5D2B7679C}"/>
                  </a:ext>
                </a:extLst>
              </p:cNvPr>
              <p:cNvSpPr>
                <a:spLocks noChangeArrowheads="1"/>
              </p:cNvSpPr>
              <p:nvPr/>
            </p:nvSpPr>
            <p:spPr bwMode="auto">
              <a:xfrm>
                <a:off x="2997" y="11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54">
                <a:extLst>
                  <a:ext uri="{FF2B5EF4-FFF2-40B4-BE49-F238E27FC236}">
                    <a16:creationId xmlns:a16="http://schemas.microsoft.com/office/drawing/2014/main" id="{B7677A31-A7D3-4A51-B9F7-DBA9DC456718}"/>
                  </a:ext>
                </a:extLst>
              </p:cNvPr>
              <p:cNvSpPr>
                <a:spLocks noChangeArrowheads="1"/>
              </p:cNvSpPr>
              <p:nvPr/>
            </p:nvSpPr>
            <p:spPr bwMode="auto">
              <a:xfrm>
                <a:off x="3015" y="1198"/>
                <a:ext cx="20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55">
                <a:extLst>
                  <a:ext uri="{FF2B5EF4-FFF2-40B4-BE49-F238E27FC236}">
                    <a16:creationId xmlns:a16="http://schemas.microsoft.com/office/drawing/2014/main" id="{05CBAEB2-045C-4F45-A2F5-1440D8DA972C}"/>
                  </a:ext>
                </a:extLst>
              </p:cNvPr>
              <p:cNvSpPr>
                <a:spLocks noChangeArrowheads="1"/>
              </p:cNvSpPr>
              <p:nvPr/>
            </p:nvSpPr>
            <p:spPr bwMode="auto">
              <a:xfrm>
                <a:off x="2139" y="1298"/>
                <a:ext cx="102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envelope (exterior)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56">
                <a:extLst>
                  <a:ext uri="{FF2B5EF4-FFF2-40B4-BE49-F238E27FC236}">
                    <a16:creationId xmlns:a16="http://schemas.microsoft.com/office/drawing/2014/main" id="{23457220-6314-41BF-A1A3-EC43E24E5AB2}"/>
                  </a:ext>
                </a:extLst>
              </p:cNvPr>
              <p:cNvSpPr>
                <a:spLocks noChangeArrowheads="1"/>
              </p:cNvSpPr>
              <p:nvPr/>
            </p:nvSpPr>
            <p:spPr bwMode="auto">
              <a:xfrm>
                <a:off x="3063" y="1298"/>
                <a:ext cx="7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57">
                <a:extLst>
                  <a:ext uri="{FF2B5EF4-FFF2-40B4-BE49-F238E27FC236}">
                    <a16:creationId xmlns:a16="http://schemas.microsoft.com/office/drawing/2014/main" id="{D2BFD14C-7CF0-46B8-94EA-3AD7E636247B}"/>
                  </a:ext>
                </a:extLst>
              </p:cNvPr>
              <p:cNvSpPr>
                <a:spLocks noChangeArrowheads="1"/>
              </p:cNvSpPr>
              <p:nvPr/>
            </p:nvSpPr>
            <p:spPr bwMode="auto">
              <a:xfrm>
                <a:off x="3084" y="12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58">
                <a:extLst>
                  <a:ext uri="{FF2B5EF4-FFF2-40B4-BE49-F238E27FC236}">
                    <a16:creationId xmlns:a16="http://schemas.microsoft.com/office/drawing/2014/main" id="{9A138CB8-F935-4813-B50C-FBCFCD910C9E}"/>
                  </a:ext>
                </a:extLst>
              </p:cNvPr>
              <p:cNvSpPr>
                <a:spLocks noChangeArrowheads="1"/>
              </p:cNvSpPr>
              <p:nvPr/>
            </p:nvSpPr>
            <p:spPr bwMode="auto">
              <a:xfrm>
                <a:off x="2072" y="1397"/>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59">
                <a:extLst>
                  <a:ext uri="{FF2B5EF4-FFF2-40B4-BE49-F238E27FC236}">
                    <a16:creationId xmlns:a16="http://schemas.microsoft.com/office/drawing/2014/main" id="{1ADC7F90-CC18-46AE-A15E-2111400F8EEF}"/>
                  </a:ext>
                </a:extLst>
              </p:cNvPr>
              <p:cNvSpPr>
                <a:spLocks noChangeArrowheads="1"/>
              </p:cNvSpPr>
              <p:nvPr/>
            </p:nvSpPr>
            <p:spPr bwMode="auto">
              <a:xfrm>
                <a:off x="2109" y="1406"/>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60">
                <a:extLst>
                  <a:ext uri="{FF2B5EF4-FFF2-40B4-BE49-F238E27FC236}">
                    <a16:creationId xmlns:a16="http://schemas.microsoft.com/office/drawing/2014/main" id="{D3AB01F2-3A5D-4A3A-9D54-96F10F2F9A48}"/>
                  </a:ext>
                </a:extLst>
              </p:cNvPr>
              <p:cNvSpPr>
                <a:spLocks noChangeArrowheads="1"/>
              </p:cNvSpPr>
              <p:nvPr/>
            </p:nvSpPr>
            <p:spPr bwMode="auto">
              <a:xfrm>
                <a:off x="2139" y="1401"/>
                <a:ext cx="3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61">
                <a:extLst>
                  <a:ext uri="{FF2B5EF4-FFF2-40B4-BE49-F238E27FC236}">
                    <a16:creationId xmlns:a16="http://schemas.microsoft.com/office/drawing/2014/main" id="{DF0C0199-92D2-4AFD-B333-AB9341BE5C58}"/>
                  </a:ext>
                </a:extLst>
              </p:cNvPr>
              <p:cNvSpPr>
                <a:spLocks noChangeArrowheads="1"/>
              </p:cNvSpPr>
              <p:nvPr/>
            </p:nvSpPr>
            <p:spPr bwMode="auto">
              <a:xfrm>
                <a:off x="2437" y="1401"/>
                <a:ext cx="87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safety and comfort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62">
                <a:extLst>
                  <a:ext uri="{FF2B5EF4-FFF2-40B4-BE49-F238E27FC236}">
                    <a16:creationId xmlns:a16="http://schemas.microsoft.com/office/drawing/2014/main" id="{0D4308A6-DF3B-43B0-8B79-3531AF7254A0}"/>
                  </a:ext>
                </a:extLst>
              </p:cNvPr>
              <p:cNvSpPr>
                <a:spLocks noChangeArrowheads="1"/>
              </p:cNvSpPr>
              <p:nvPr/>
            </p:nvSpPr>
            <p:spPr bwMode="auto">
              <a:xfrm>
                <a:off x="2139" y="1501"/>
                <a:ext cx="11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of all occupants , both staff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63">
                <a:extLst>
                  <a:ext uri="{FF2B5EF4-FFF2-40B4-BE49-F238E27FC236}">
                    <a16:creationId xmlns:a16="http://schemas.microsoft.com/office/drawing/2014/main" id="{781EDE18-3AEF-47B1-BFD8-34D9E0DCF7F6}"/>
                  </a:ext>
                </a:extLst>
              </p:cNvPr>
              <p:cNvSpPr>
                <a:spLocks noChangeArrowheads="1"/>
              </p:cNvSpPr>
              <p:nvPr/>
            </p:nvSpPr>
            <p:spPr bwMode="auto">
              <a:xfrm>
                <a:off x="2139" y="1601"/>
                <a:ext cx="28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public;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64">
                <a:extLst>
                  <a:ext uri="{FF2B5EF4-FFF2-40B4-BE49-F238E27FC236}">
                    <a16:creationId xmlns:a16="http://schemas.microsoft.com/office/drawing/2014/main" id="{C6EB0F85-7CE6-481C-AE8C-66850BC21454}"/>
                  </a:ext>
                </a:extLst>
              </p:cNvPr>
              <p:cNvSpPr>
                <a:spLocks noChangeArrowheads="1"/>
              </p:cNvSpPr>
              <p:nvPr/>
            </p:nvSpPr>
            <p:spPr bwMode="auto">
              <a:xfrm>
                <a:off x="2362" y="160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65">
                <a:extLst>
                  <a:ext uri="{FF2B5EF4-FFF2-40B4-BE49-F238E27FC236}">
                    <a16:creationId xmlns:a16="http://schemas.microsoft.com/office/drawing/2014/main" id="{C13FF007-C219-4130-B8E1-DB74A114024F}"/>
                  </a:ext>
                </a:extLst>
              </p:cNvPr>
              <p:cNvSpPr>
                <a:spLocks noChangeArrowheads="1"/>
              </p:cNvSpPr>
              <p:nvPr/>
            </p:nvSpPr>
            <p:spPr bwMode="auto">
              <a:xfrm>
                <a:off x="3336" y="1094"/>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66">
                <a:extLst>
                  <a:ext uri="{FF2B5EF4-FFF2-40B4-BE49-F238E27FC236}">
                    <a16:creationId xmlns:a16="http://schemas.microsoft.com/office/drawing/2014/main" id="{A530E040-A815-48D1-B886-454246B5A0ED}"/>
                  </a:ext>
                </a:extLst>
              </p:cNvPr>
              <p:cNvSpPr>
                <a:spLocks noChangeArrowheads="1"/>
              </p:cNvSpPr>
              <p:nvPr/>
            </p:nvSpPr>
            <p:spPr bwMode="auto">
              <a:xfrm>
                <a:off x="3373" y="1103"/>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67">
                <a:extLst>
                  <a:ext uri="{FF2B5EF4-FFF2-40B4-BE49-F238E27FC236}">
                    <a16:creationId xmlns:a16="http://schemas.microsoft.com/office/drawing/2014/main" id="{D3F73C92-C91F-475A-B5DE-3C4E1F1CC25F}"/>
                  </a:ext>
                </a:extLst>
              </p:cNvPr>
              <p:cNvSpPr>
                <a:spLocks noChangeArrowheads="1"/>
              </p:cNvSpPr>
              <p:nvPr/>
            </p:nvSpPr>
            <p:spPr bwMode="auto">
              <a:xfrm>
                <a:off x="3404" y="1098"/>
                <a:ext cx="2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68">
                <a:extLst>
                  <a:ext uri="{FF2B5EF4-FFF2-40B4-BE49-F238E27FC236}">
                    <a16:creationId xmlns:a16="http://schemas.microsoft.com/office/drawing/2014/main" id="{A105E303-DEB5-4E8D-934C-570DA798619A}"/>
                  </a:ext>
                </a:extLst>
              </p:cNvPr>
              <p:cNvSpPr>
                <a:spLocks noChangeArrowheads="1"/>
              </p:cNvSpPr>
              <p:nvPr/>
            </p:nvSpPr>
            <p:spPr bwMode="auto">
              <a:xfrm>
                <a:off x="3569" y="10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69">
                <a:extLst>
                  <a:ext uri="{FF2B5EF4-FFF2-40B4-BE49-F238E27FC236}">
                    <a16:creationId xmlns:a16="http://schemas.microsoft.com/office/drawing/2014/main" id="{4AFC70CE-2AD9-4730-83F9-3FB935BD5319}"/>
                  </a:ext>
                </a:extLst>
              </p:cNvPr>
              <p:cNvSpPr>
                <a:spLocks noChangeArrowheads="1"/>
              </p:cNvSpPr>
              <p:nvPr/>
            </p:nvSpPr>
            <p:spPr bwMode="auto">
              <a:xfrm>
                <a:off x="3587" y="1098"/>
                <a:ext cx="48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not resolve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70">
                <a:extLst>
                  <a:ext uri="{FF2B5EF4-FFF2-40B4-BE49-F238E27FC236}">
                    <a16:creationId xmlns:a16="http://schemas.microsoft.com/office/drawing/2014/main" id="{B535B408-F576-464E-B442-22E60630AE46}"/>
                  </a:ext>
                </a:extLst>
              </p:cNvPr>
              <p:cNvSpPr>
                <a:spLocks noChangeArrowheads="1"/>
              </p:cNvSpPr>
              <p:nvPr/>
            </p:nvSpPr>
            <p:spPr bwMode="auto">
              <a:xfrm>
                <a:off x="3996" y="1098"/>
                <a:ext cx="48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current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71">
                <a:extLst>
                  <a:ext uri="{FF2B5EF4-FFF2-40B4-BE49-F238E27FC236}">
                    <a16:creationId xmlns:a16="http://schemas.microsoft.com/office/drawing/2014/main" id="{1E930EE5-401A-45C0-A7E7-5B4FEF06B022}"/>
                  </a:ext>
                </a:extLst>
              </p:cNvPr>
              <p:cNvSpPr>
                <a:spLocks noChangeArrowheads="1"/>
              </p:cNvSpPr>
              <p:nvPr/>
            </p:nvSpPr>
            <p:spPr bwMode="auto">
              <a:xfrm>
                <a:off x="3404" y="1198"/>
                <a:ext cx="28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future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72">
                <a:extLst>
                  <a:ext uri="{FF2B5EF4-FFF2-40B4-BE49-F238E27FC236}">
                    <a16:creationId xmlns:a16="http://schemas.microsoft.com/office/drawing/2014/main" id="{37A62C72-A5E1-4F4F-ABEB-A765E31D9A28}"/>
                  </a:ext>
                </a:extLst>
              </p:cNvPr>
              <p:cNvSpPr>
                <a:spLocks noChangeArrowheads="1"/>
              </p:cNvSpPr>
              <p:nvPr/>
            </p:nvSpPr>
            <p:spPr bwMode="auto">
              <a:xfrm>
                <a:off x="3628" y="1198"/>
                <a:ext cx="50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73">
                <a:extLst>
                  <a:ext uri="{FF2B5EF4-FFF2-40B4-BE49-F238E27FC236}">
                    <a16:creationId xmlns:a16="http://schemas.microsoft.com/office/drawing/2014/main" id="{8160C9C5-8885-4E3F-AA83-0BE0593296F2}"/>
                  </a:ext>
                </a:extLst>
              </p:cNvPr>
              <p:cNvSpPr>
                <a:spLocks noChangeArrowheads="1"/>
              </p:cNvSpPr>
              <p:nvPr/>
            </p:nvSpPr>
            <p:spPr bwMode="auto">
              <a:xfrm>
                <a:off x="4056" y="11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74">
                <a:extLst>
                  <a:ext uri="{FF2B5EF4-FFF2-40B4-BE49-F238E27FC236}">
                    <a16:creationId xmlns:a16="http://schemas.microsoft.com/office/drawing/2014/main" id="{D21B714F-A0C6-4754-97F6-51FE6180E076}"/>
                  </a:ext>
                </a:extLst>
              </p:cNvPr>
              <p:cNvSpPr>
                <a:spLocks noChangeArrowheads="1"/>
              </p:cNvSpPr>
              <p:nvPr/>
            </p:nvSpPr>
            <p:spPr bwMode="auto">
              <a:xfrm>
                <a:off x="4076" y="119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75">
                <a:extLst>
                  <a:ext uri="{FF2B5EF4-FFF2-40B4-BE49-F238E27FC236}">
                    <a16:creationId xmlns:a16="http://schemas.microsoft.com/office/drawing/2014/main" id="{204A60E2-133F-4364-905E-26CF69F8C249}"/>
                  </a:ext>
                </a:extLst>
              </p:cNvPr>
              <p:cNvSpPr>
                <a:spLocks noChangeArrowheads="1"/>
              </p:cNvSpPr>
              <p:nvPr/>
            </p:nvSpPr>
            <p:spPr bwMode="auto">
              <a:xfrm>
                <a:off x="3336" y="1297"/>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76">
                <a:extLst>
                  <a:ext uri="{FF2B5EF4-FFF2-40B4-BE49-F238E27FC236}">
                    <a16:creationId xmlns:a16="http://schemas.microsoft.com/office/drawing/2014/main" id="{A20A1A1B-EFAC-4BF8-B734-15FD2414D95B}"/>
                  </a:ext>
                </a:extLst>
              </p:cNvPr>
              <p:cNvSpPr>
                <a:spLocks noChangeArrowheads="1"/>
              </p:cNvSpPr>
              <p:nvPr/>
            </p:nvSpPr>
            <p:spPr bwMode="auto">
              <a:xfrm>
                <a:off x="3373" y="1306"/>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77">
                <a:extLst>
                  <a:ext uri="{FF2B5EF4-FFF2-40B4-BE49-F238E27FC236}">
                    <a16:creationId xmlns:a16="http://schemas.microsoft.com/office/drawing/2014/main" id="{23F82B66-9C6B-4230-9C82-BF938036A331}"/>
                  </a:ext>
                </a:extLst>
              </p:cNvPr>
              <p:cNvSpPr>
                <a:spLocks noChangeArrowheads="1"/>
              </p:cNvSpPr>
              <p:nvPr/>
            </p:nvSpPr>
            <p:spPr bwMode="auto">
              <a:xfrm>
                <a:off x="3404" y="1301"/>
                <a:ext cx="24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Does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78">
                <a:extLst>
                  <a:ext uri="{FF2B5EF4-FFF2-40B4-BE49-F238E27FC236}">
                    <a16:creationId xmlns:a16="http://schemas.microsoft.com/office/drawing/2014/main" id="{DE08544D-7E6F-40B2-B180-344314E098FA}"/>
                  </a:ext>
                </a:extLst>
              </p:cNvPr>
              <p:cNvSpPr>
                <a:spLocks noChangeArrowheads="1"/>
              </p:cNvSpPr>
              <p:nvPr/>
            </p:nvSpPr>
            <p:spPr bwMode="auto">
              <a:xfrm>
                <a:off x="3587" y="1301"/>
                <a:ext cx="107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not provide for future needs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79">
                <a:extLst>
                  <a:ext uri="{FF2B5EF4-FFF2-40B4-BE49-F238E27FC236}">
                    <a16:creationId xmlns:a16="http://schemas.microsoft.com/office/drawing/2014/main" id="{DA5FB9B9-5121-4C21-B78F-30BCEE38E3F9}"/>
                  </a:ext>
                </a:extLst>
              </p:cNvPr>
              <p:cNvSpPr>
                <a:spLocks noChangeArrowheads="1"/>
              </p:cNvSpPr>
              <p:nvPr/>
            </p:nvSpPr>
            <p:spPr bwMode="auto">
              <a:xfrm>
                <a:off x="3404" y="1403"/>
                <a:ext cx="13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80">
                <a:extLst>
                  <a:ext uri="{FF2B5EF4-FFF2-40B4-BE49-F238E27FC236}">
                    <a16:creationId xmlns:a16="http://schemas.microsoft.com/office/drawing/2014/main" id="{4E8F3BF4-34CE-47C9-AE82-3BD79B85D20D}"/>
                  </a:ext>
                </a:extLst>
              </p:cNvPr>
              <p:cNvSpPr>
                <a:spLocks noChangeArrowheads="1"/>
              </p:cNvSpPr>
              <p:nvPr/>
            </p:nvSpPr>
            <p:spPr bwMode="auto">
              <a:xfrm>
                <a:off x="3489" y="1403"/>
                <a:ext cx="53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Senior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81">
                <a:extLst>
                  <a:ext uri="{FF2B5EF4-FFF2-40B4-BE49-F238E27FC236}">
                    <a16:creationId xmlns:a16="http://schemas.microsoft.com/office/drawing/2014/main" id="{45560DCE-2DB3-40BD-A120-66812B5D6B92}"/>
                  </a:ext>
                </a:extLst>
              </p:cNvPr>
              <p:cNvSpPr>
                <a:spLocks noChangeArrowheads="1"/>
              </p:cNvSpPr>
              <p:nvPr/>
            </p:nvSpPr>
            <p:spPr bwMode="auto">
              <a:xfrm>
                <a:off x="3944" y="1403"/>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82">
                <a:extLst>
                  <a:ext uri="{FF2B5EF4-FFF2-40B4-BE49-F238E27FC236}">
                    <a16:creationId xmlns:a16="http://schemas.microsoft.com/office/drawing/2014/main" id="{47FFA236-4BA8-418D-AD01-4369B1CD4174}"/>
                  </a:ext>
                </a:extLst>
              </p:cNvPr>
              <p:cNvSpPr>
                <a:spLocks noChangeArrowheads="1"/>
              </p:cNvSpPr>
              <p:nvPr/>
            </p:nvSpPr>
            <p:spPr bwMode="auto">
              <a:xfrm>
                <a:off x="3962" y="1403"/>
                <a:ext cx="49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as the Town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83">
                <a:extLst>
                  <a:ext uri="{FF2B5EF4-FFF2-40B4-BE49-F238E27FC236}">
                    <a16:creationId xmlns:a16="http://schemas.microsoft.com/office/drawing/2014/main" id="{F94A6819-C318-49F5-B933-6ACDAFF36F88}"/>
                  </a:ext>
                </a:extLst>
              </p:cNvPr>
              <p:cNvSpPr>
                <a:spLocks noChangeArrowheads="1"/>
              </p:cNvSpPr>
              <p:nvPr/>
            </p:nvSpPr>
            <p:spPr bwMode="auto">
              <a:xfrm>
                <a:off x="3404" y="1501"/>
                <a:ext cx="80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population increases;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84">
                <a:extLst>
                  <a:ext uri="{FF2B5EF4-FFF2-40B4-BE49-F238E27FC236}">
                    <a16:creationId xmlns:a16="http://schemas.microsoft.com/office/drawing/2014/main" id="{FE6072F2-F578-46B7-8357-66680A795DDC}"/>
                  </a:ext>
                </a:extLst>
              </p:cNvPr>
              <p:cNvSpPr>
                <a:spLocks noChangeArrowheads="1"/>
              </p:cNvSpPr>
              <p:nvPr/>
            </p:nvSpPr>
            <p:spPr bwMode="auto">
              <a:xfrm>
                <a:off x="4115" y="150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85">
                <a:extLst>
                  <a:ext uri="{FF2B5EF4-FFF2-40B4-BE49-F238E27FC236}">
                    <a16:creationId xmlns:a16="http://schemas.microsoft.com/office/drawing/2014/main" id="{6047E9D3-FBB9-47DF-AC99-3F2CA5307360}"/>
                  </a:ext>
                </a:extLst>
              </p:cNvPr>
              <p:cNvSpPr>
                <a:spLocks noChangeArrowheads="1"/>
              </p:cNvSpPr>
              <p:nvPr/>
            </p:nvSpPr>
            <p:spPr bwMode="auto">
              <a:xfrm>
                <a:off x="3336" y="1601"/>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86">
                <a:extLst>
                  <a:ext uri="{FF2B5EF4-FFF2-40B4-BE49-F238E27FC236}">
                    <a16:creationId xmlns:a16="http://schemas.microsoft.com/office/drawing/2014/main" id="{07622A4C-5554-42E6-A454-3B786CD057A8}"/>
                  </a:ext>
                </a:extLst>
              </p:cNvPr>
              <p:cNvSpPr>
                <a:spLocks noChangeArrowheads="1"/>
              </p:cNvSpPr>
              <p:nvPr/>
            </p:nvSpPr>
            <p:spPr bwMode="auto">
              <a:xfrm>
                <a:off x="3373" y="1610"/>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87">
                <a:extLst>
                  <a:ext uri="{FF2B5EF4-FFF2-40B4-BE49-F238E27FC236}">
                    <a16:creationId xmlns:a16="http://schemas.microsoft.com/office/drawing/2014/main" id="{BA34898F-EBE5-46FA-8ACA-C9E77239756E}"/>
                  </a:ext>
                </a:extLst>
              </p:cNvPr>
              <p:cNvSpPr>
                <a:spLocks noChangeArrowheads="1"/>
              </p:cNvSpPr>
              <p:nvPr/>
            </p:nvSpPr>
            <p:spPr bwMode="auto">
              <a:xfrm>
                <a:off x="3404" y="1605"/>
                <a:ext cx="41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Significant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88">
                <a:extLst>
                  <a:ext uri="{FF2B5EF4-FFF2-40B4-BE49-F238E27FC236}">
                    <a16:creationId xmlns:a16="http://schemas.microsoft.com/office/drawing/2014/main" id="{A35C3446-EA2A-4EF7-A696-0A2509ECF620}"/>
                  </a:ext>
                </a:extLst>
              </p:cNvPr>
              <p:cNvSpPr>
                <a:spLocks noChangeArrowheads="1"/>
              </p:cNvSpPr>
              <p:nvPr/>
            </p:nvSpPr>
            <p:spPr bwMode="auto">
              <a:xfrm>
                <a:off x="3748" y="1605"/>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89">
                <a:extLst>
                  <a:ext uri="{FF2B5EF4-FFF2-40B4-BE49-F238E27FC236}">
                    <a16:creationId xmlns:a16="http://schemas.microsoft.com/office/drawing/2014/main" id="{FD8F205D-7776-41F9-93BE-4FFAD8E3EEB6}"/>
                  </a:ext>
                </a:extLst>
              </p:cNvPr>
              <p:cNvSpPr>
                <a:spLocks noChangeArrowheads="1"/>
              </p:cNvSpPr>
              <p:nvPr/>
            </p:nvSpPr>
            <p:spPr bwMode="auto">
              <a:xfrm>
                <a:off x="3766" y="1605"/>
                <a:ext cx="75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cost; limited benefit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90">
                <a:extLst>
                  <a:ext uri="{FF2B5EF4-FFF2-40B4-BE49-F238E27FC236}">
                    <a16:creationId xmlns:a16="http://schemas.microsoft.com/office/drawing/2014/main" id="{9F5FAA75-EF77-4969-93DA-9BA3D329EE96}"/>
                  </a:ext>
                </a:extLst>
              </p:cNvPr>
              <p:cNvSpPr>
                <a:spLocks noChangeArrowheads="1"/>
              </p:cNvSpPr>
              <p:nvPr/>
            </p:nvSpPr>
            <p:spPr bwMode="auto">
              <a:xfrm>
                <a:off x="4434" y="1605"/>
                <a:ext cx="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91">
                <a:extLst>
                  <a:ext uri="{FF2B5EF4-FFF2-40B4-BE49-F238E27FC236}">
                    <a16:creationId xmlns:a16="http://schemas.microsoft.com/office/drawing/2014/main" id="{996A6F79-82B7-44E1-8512-E3E971FB27F3}"/>
                  </a:ext>
                </a:extLst>
              </p:cNvPr>
              <p:cNvSpPr>
                <a:spLocks noChangeArrowheads="1"/>
              </p:cNvSpPr>
              <p:nvPr/>
            </p:nvSpPr>
            <p:spPr bwMode="auto">
              <a:xfrm>
                <a:off x="4454" y="1605"/>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92">
                <a:extLst>
                  <a:ext uri="{FF2B5EF4-FFF2-40B4-BE49-F238E27FC236}">
                    <a16:creationId xmlns:a16="http://schemas.microsoft.com/office/drawing/2014/main" id="{B95FFA3A-9CD3-4406-8362-2F4457C36C04}"/>
                  </a:ext>
                </a:extLst>
              </p:cNvPr>
              <p:cNvSpPr>
                <a:spLocks noChangeArrowheads="1"/>
              </p:cNvSpPr>
              <p:nvPr/>
            </p:nvSpPr>
            <p:spPr bwMode="auto">
              <a:xfrm>
                <a:off x="4623" y="1095"/>
                <a:ext cx="74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Not 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93">
                <a:extLst>
                  <a:ext uri="{FF2B5EF4-FFF2-40B4-BE49-F238E27FC236}">
                    <a16:creationId xmlns:a16="http://schemas.microsoft.com/office/drawing/2014/main" id="{BFD3D74A-602B-4B3D-812B-F4D47DE43477}"/>
                  </a:ext>
                </a:extLst>
              </p:cNvPr>
              <p:cNvSpPr>
                <a:spLocks noChangeArrowheads="1"/>
              </p:cNvSpPr>
              <p:nvPr/>
            </p:nvSpPr>
            <p:spPr bwMode="auto">
              <a:xfrm>
                <a:off x="5281" y="1095"/>
                <a:ext cx="7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94">
                <a:extLst>
                  <a:ext uri="{FF2B5EF4-FFF2-40B4-BE49-F238E27FC236}">
                    <a16:creationId xmlns:a16="http://schemas.microsoft.com/office/drawing/2014/main" id="{00EA39D0-53B2-4F8C-89D2-48CCC2EC8C85}"/>
                  </a:ext>
                </a:extLst>
              </p:cNvPr>
              <p:cNvSpPr>
                <a:spLocks noChangeArrowheads="1"/>
              </p:cNvSpPr>
              <p:nvPr/>
            </p:nvSpPr>
            <p:spPr bwMode="auto">
              <a:xfrm>
                <a:off x="5301" y="1095"/>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95">
                <a:extLst>
                  <a:ext uri="{FF2B5EF4-FFF2-40B4-BE49-F238E27FC236}">
                    <a16:creationId xmlns:a16="http://schemas.microsoft.com/office/drawing/2014/main" id="{C5CBAE7D-F8A2-4E8A-ADB5-B5BFAD5CF07A}"/>
                  </a:ext>
                </a:extLst>
              </p:cNvPr>
              <p:cNvSpPr>
                <a:spLocks noChangeArrowheads="1"/>
              </p:cNvSpPr>
              <p:nvPr/>
            </p:nvSpPr>
            <p:spPr bwMode="auto">
              <a:xfrm>
                <a:off x="4623" y="1283"/>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96">
                <a:extLst>
                  <a:ext uri="{FF2B5EF4-FFF2-40B4-BE49-F238E27FC236}">
                    <a16:creationId xmlns:a16="http://schemas.microsoft.com/office/drawing/2014/main" id="{B5229CE9-D214-4AB7-83F5-5B9112EDC84C}"/>
                  </a:ext>
                </a:extLst>
              </p:cNvPr>
              <p:cNvSpPr>
                <a:spLocks noChangeArrowheads="1"/>
              </p:cNvSpPr>
              <p:nvPr/>
            </p:nvSpPr>
            <p:spPr bwMode="auto">
              <a:xfrm>
                <a:off x="4661" y="1292"/>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97">
                <a:extLst>
                  <a:ext uri="{FF2B5EF4-FFF2-40B4-BE49-F238E27FC236}">
                    <a16:creationId xmlns:a16="http://schemas.microsoft.com/office/drawing/2014/main" id="{A5BF605D-723D-49C3-BD9C-D3D03B179C60}"/>
                  </a:ext>
                </a:extLst>
              </p:cNvPr>
              <p:cNvSpPr>
                <a:spLocks noChangeArrowheads="1"/>
              </p:cNvSpPr>
              <p:nvPr/>
            </p:nvSpPr>
            <p:spPr bwMode="auto">
              <a:xfrm>
                <a:off x="4691" y="1287"/>
                <a:ext cx="2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98">
                <a:extLst>
                  <a:ext uri="{FF2B5EF4-FFF2-40B4-BE49-F238E27FC236}">
                    <a16:creationId xmlns:a16="http://schemas.microsoft.com/office/drawing/2014/main" id="{113F09DD-8C8B-426E-AD5E-7B41F1878282}"/>
                  </a:ext>
                </a:extLst>
              </p:cNvPr>
              <p:cNvSpPr>
                <a:spLocks noChangeArrowheads="1"/>
              </p:cNvSpPr>
              <p:nvPr/>
            </p:nvSpPr>
            <p:spPr bwMode="auto">
              <a:xfrm>
                <a:off x="4857" y="1287"/>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99">
                <a:extLst>
                  <a:ext uri="{FF2B5EF4-FFF2-40B4-BE49-F238E27FC236}">
                    <a16:creationId xmlns:a16="http://schemas.microsoft.com/office/drawing/2014/main" id="{EF814802-F875-4DF1-9FBE-A2FAD1B4DE95}"/>
                  </a:ext>
                </a:extLst>
              </p:cNvPr>
              <p:cNvSpPr>
                <a:spLocks noChangeArrowheads="1"/>
              </p:cNvSpPr>
              <p:nvPr/>
            </p:nvSpPr>
            <p:spPr bwMode="auto">
              <a:xfrm>
                <a:off x="4875" y="1287"/>
                <a:ext cx="77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not address existing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00">
                <a:extLst>
                  <a:ext uri="{FF2B5EF4-FFF2-40B4-BE49-F238E27FC236}">
                    <a16:creationId xmlns:a16="http://schemas.microsoft.com/office/drawing/2014/main" id="{83785152-9007-4081-97FE-17F037BCFA9A}"/>
                  </a:ext>
                </a:extLst>
              </p:cNvPr>
              <p:cNvSpPr>
                <a:spLocks noChangeArrowheads="1"/>
              </p:cNvSpPr>
              <p:nvPr/>
            </p:nvSpPr>
            <p:spPr bwMode="auto">
              <a:xfrm>
                <a:off x="4691" y="1387"/>
                <a:ext cx="3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01">
                <a:extLst>
                  <a:ext uri="{FF2B5EF4-FFF2-40B4-BE49-F238E27FC236}">
                    <a16:creationId xmlns:a16="http://schemas.microsoft.com/office/drawing/2014/main" id="{0D3A5ED5-3E61-45C3-AE75-5B7CF995ABBB}"/>
                  </a:ext>
                </a:extLst>
              </p:cNvPr>
              <p:cNvSpPr>
                <a:spLocks noChangeArrowheads="1"/>
              </p:cNvSpPr>
              <p:nvPr/>
            </p:nvSpPr>
            <p:spPr bwMode="auto">
              <a:xfrm>
                <a:off x="4967" y="1387"/>
                <a:ext cx="1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02">
                <a:extLst>
                  <a:ext uri="{FF2B5EF4-FFF2-40B4-BE49-F238E27FC236}">
                    <a16:creationId xmlns:a16="http://schemas.microsoft.com/office/drawing/2014/main" id="{4DD8FFBB-A298-4022-972A-59BE747B43C7}"/>
                  </a:ext>
                </a:extLst>
              </p:cNvPr>
              <p:cNvSpPr>
                <a:spLocks noChangeArrowheads="1"/>
              </p:cNvSpPr>
              <p:nvPr/>
            </p:nvSpPr>
            <p:spPr bwMode="auto">
              <a:xfrm>
                <a:off x="5026" y="1387"/>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03">
                <a:extLst>
                  <a:ext uri="{FF2B5EF4-FFF2-40B4-BE49-F238E27FC236}">
                    <a16:creationId xmlns:a16="http://schemas.microsoft.com/office/drawing/2014/main" id="{FCCA6E2B-6EAC-4599-9F72-288D092FD4AF}"/>
                  </a:ext>
                </a:extLst>
              </p:cNvPr>
              <p:cNvSpPr>
                <a:spLocks noChangeArrowheads="1"/>
              </p:cNvSpPr>
              <p:nvPr/>
            </p:nvSpPr>
            <p:spPr bwMode="auto">
              <a:xfrm>
                <a:off x="5044" y="1387"/>
                <a:ext cx="4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deficiencies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04">
                <a:extLst>
                  <a:ext uri="{FF2B5EF4-FFF2-40B4-BE49-F238E27FC236}">
                    <a16:creationId xmlns:a16="http://schemas.microsoft.com/office/drawing/2014/main" id="{EE0BC42B-2A52-4220-949E-1459EA607754}"/>
                  </a:ext>
                </a:extLst>
              </p:cNvPr>
              <p:cNvSpPr>
                <a:spLocks noChangeArrowheads="1"/>
              </p:cNvSpPr>
              <p:nvPr/>
            </p:nvSpPr>
            <p:spPr bwMode="auto">
              <a:xfrm>
                <a:off x="5436" y="1387"/>
                <a:ext cx="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05">
                <a:extLst>
                  <a:ext uri="{FF2B5EF4-FFF2-40B4-BE49-F238E27FC236}">
                    <a16:creationId xmlns:a16="http://schemas.microsoft.com/office/drawing/2014/main" id="{A168A2AC-C8FE-4217-9894-86E4CE21B024}"/>
                  </a:ext>
                </a:extLst>
              </p:cNvPr>
              <p:cNvSpPr>
                <a:spLocks noChangeArrowheads="1"/>
              </p:cNvSpPr>
              <p:nvPr/>
            </p:nvSpPr>
            <p:spPr bwMode="auto">
              <a:xfrm>
                <a:off x="5456" y="1387"/>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06">
                <a:extLst>
                  <a:ext uri="{FF2B5EF4-FFF2-40B4-BE49-F238E27FC236}">
                    <a16:creationId xmlns:a16="http://schemas.microsoft.com/office/drawing/2014/main" id="{5E2940D8-EB8E-41B4-A404-E2E02BC6CBFD}"/>
                  </a:ext>
                </a:extLst>
              </p:cNvPr>
              <p:cNvSpPr>
                <a:spLocks noChangeArrowheads="1"/>
              </p:cNvSpPr>
              <p:nvPr/>
            </p:nvSpPr>
            <p:spPr bwMode="auto">
              <a:xfrm>
                <a:off x="440" y="109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7">
                <a:extLst>
                  <a:ext uri="{FF2B5EF4-FFF2-40B4-BE49-F238E27FC236}">
                    <a16:creationId xmlns:a16="http://schemas.microsoft.com/office/drawing/2014/main" id="{87FEB4F7-C4D4-4161-9062-911A52A777CD}"/>
                  </a:ext>
                </a:extLst>
              </p:cNvPr>
              <p:cNvSpPr>
                <a:spLocks noChangeArrowheads="1"/>
              </p:cNvSpPr>
              <p:nvPr/>
            </p:nvSpPr>
            <p:spPr bwMode="auto">
              <a:xfrm>
                <a:off x="444" y="1090"/>
                <a:ext cx="31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08">
                <a:extLst>
                  <a:ext uri="{FF2B5EF4-FFF2-40B4-BE49-F238E27FC236}">
                    <a16:creationId xmlns:a16="http://schemas.microsoft.com/office/drawing/2014/main" id="{6674507C-F9F9-4AA4-9270-EC50A42632EC}"/>
                  </a:ext>
                </a:extLst>
              </p:cNvPr>
              <p:cNvSpPr>
                <a:spLocks noChangeArrowheads="1"/>
              </p:cNvSpPr>
              <p:nvPr/>
            </p:nvSpPr>
            <p:spPr bwMode="auto">
              <a:xfrm>
                <a:off x="756" y="109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09">
                <a:extLst>
                  <a:ext uri="{FF2B5EF4-FFF2-40B4-BE49-F238E27FC236}">
                    <a16:creationId xmlns:a16="http://schemas.microsoft.com/office/drawing/2014/main" id="{12AC5B9B-61D0-4F9D-9627-E5C092E6788B}"/>
                  </a:ext>
                </a:extLst>
              </p:cNvPr>
              <p:cNvSpPr>
                <a:spLocks noChangeArrowheads="1"/>
              </p:cNvSpPr>
              <p:nvPr/>
            </p:nvSpPr>
            <p:spPr bwMode="auto">
              <a:xfrm>
                <a:off x="759" y="1090"/>
                <a:ext cx="12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0">
                <a:extLst>
                  <a:ext uri="{FF2B5EF4-FFF2-40B4-BE49-F238E27FC236}">
                    <a16:creationId xmlns:a16="http://schemas.microsoft.com/office/drawing/2014/main" id="{F923CEF2-0586-4BC7-925C-FFA748428834}"/>
                  </a:ext>
                </a:extLst>
              </p:cNvPr>
              <p:cNvSpPr>
                <a:spLocks noChangeArrowheads="1"/>
              </p:cNvSpPr>
              <p:nvPr/>
            </p:nvSpPr>
            <p:spPr bwMode="auto">
              <a:xfrm>
                <a:off x="2031" y="109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1">
                <a:extLst>
                  <a:ext uri="{FF2B5EF4-FFF2-40B4-BE49-F238E27FC236}">
                    <a16:creationId xmlns:a16="http://schemas.microsoft.com/office/drawing/2014/main" id="{0BF4D1C7-07C2-4DC9-938D-B06F2ED4F248}"/>
                  </a:ext>
                </a:extLst>
              </p:cNvPr>
              <p:cNvSpPr>
                <a:spLocks noChangeArrowheads="1"/>
              </p:cNvSpPr>
              <p:nvPr/>
            </p:nvSpPr>
            <p:spPr bwMode="auto">
              <a:xfrm>
                <a:off x="2034" y="1090"/>
                <a:ext cx="125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12">
                <a:extLst>
                  <a:ext uri="{FF2B5EF4-FFF2-40B4-BE49-F238E27FC236}">
                    <a16:creationId xmlns:a16="http://schemas.microsoft.com/office/drawing/2014/main" id="{9F0AAF51-AA8E-4F05-9762-2CCBFA966649}"/>
                  </a:ext>
                </a:extLst>
              </p:cNvPr>
              <p:cNvSpPr>
                <a:spLocks noChangeArrowheads="1"/>
              </p:cNvSpPr>
              <p:nvPr/>
            </p:nvSpPr>
            <p:spPr bwMode="auto">
              <a:xfrm>
                <a:off x="3293" y="109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3">
                <a:extLst>
                  <a:ext uri="{FF2B5EF4-FFF2-40B4-BE49-F238E27FC236}">
                    <a16:creationId xmlns:a16="http://schemas.microsoft.com/office/drawing/2014/main" id="{2E1A7A68-7AC5-4584-9CF2-15735624FF38}"/>
                  </a:ext>
                </a:extLst>
              </p:cNvPr>
              <p:cNvSpPr>
                <a:spLocks noChangeArrowheads="1"/>
              </p:cNvSpPr>
              <p:nvPr/>
            </p:nvSpPr>
            <p:spPr bwMode="auto">
              <a:xfrm>
                <a:off x="3297" y="1090"/>
                <a:ext cx="128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4">
                <a:extLst>
                  <a:ext uri="{FF2B5EF4-FFF2-40B4-BE49-F238E27FC236}">
                    <a16:creationId xmlns:a16="http://schemas.microsoft.com/office/drawing/2014/main" id="{E2C4C74E-A52B-4599-87ED-ADC5381C4C0E}"/>
                  </a:ext>
                </a:extLst>
              </p:cNvPr>
              <p:cNvSpPr>
                <a:spLocks noChangeArrowheads="1"/>
              </p:cNvSpPr>
              <p:nvPr/>
            </p:nvSpPr>
            <p:spPr bwMode="auto">
              <a:xfrm>
                <a:off x="4580" y="109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15">
                <a:extLst>
                  <a:ext uri="{FF2B5EF4-FFF2-40B4-BE49-F238E27FC236}">
                    <a16:creationId xmlns:a16="http://schemas.microsoft.com/office/drawing/2014/main" id="{1969BE06-BDC9-4708-A958-FE27674A49A8}"/>
                  </a:ext>
                </a:extLst>
              </p:cNvPr>
              <p:cNvSpPr>
                <a:spLocks noChangeArrowheads="1"/>
              </p:cNvSpPr>
              <p:nvPr/>
            </p:nvSpPr>
            <p:spPr bwMode="auto">
              <a:xfrm>
                <a:off x="4584" y="1090"/>
                <a:ext cx="120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6">
                <a:extLst>
                  <a:ext uri="{FF2B5EF4-FFF2-40B4-BE49-F238E27FC236}">
                    <a16:creationId xmlns:a16="http://schemas.microsoft.com/office/drawing/2014/main" id="{4CF5D065-AF83-4B20-8705-F7E276531E9A}"/>
                  </a:ext>
                </a:extLst>
              </p:cNvPr>
              <p:cNvSpPr>
                <a:spLocks noChangeArrowheads="1"/>
              </p:cNvSpPr>
              <p:nvPr/>
            </p:nvSpPr>
            <p:spPr bwMode="auto">
              <a:xfrm>
                <a:off x="5786" y="109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17">
                <a:extLst>
                  <a:ext uri="{FF2B5EF4-FFF2-40B4-BE49-F238E27FC236}">
                    <a16:creationId xmlns:a16="http://schemas.microsoft.com/office/drawing/2014/main" id="{56E12C37-B033-40B3-8980-60B84EAA9BD2}"/>
                  </a:ext>
                </a:extLst>
              </p:cNvPr>
              <p:cNvSpPr>
                <a:spLocks noChangeArrowheads="1"/>
              </p:cNvSpPr>
              <p:nvPr/>
            </p:nvSpPr>
            <p:spPr bwMode="auto">
              <a:xfrm>
                <a:off x="440" y="1094"/>
                <a:ext cx="4" cy="7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18">
                <a:extLst>
                  <a:ext uri="{FF2B5EF4-FFF2-40B4-BE49-F238E27FC236}">
                    <a16:creationId xmlns:a16="http://schemas.microsoft.com/office/drawing/2014/main" id="{31D50A36-860D-4019-98EC-E94F8040DD9E}"/>
                  </a:ext>
                </a:extLst>
              </p:cNvPr>
              <p:cNvSpPr>
                <a:spLocks noChangeArrowheads="1"/>
              </p:cNvSpPr>
              <p:nvPr/>
            </p:nvSpPr>
            <p:spPr bwMode="auto">
              <a:xfrm>
                <a:off x="756" y="1094"/>
                <a:ext cx="3" cy="7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19">
                <a:extLst>
                  <a:ext uri="{FF2B5EF4-FFF2-40B4-BE49-F238E27FC236}">
                    <a16:creationId xmlns:a16="http://schemas.microsoft.com/office/drawing/2014/main" id="{0F064284-69E5-4AA5-B04C-40C3FB6B6858}"/>
                  </a:ext>
                </a:extLst>
              </p:cNvPr>
              <p:cNvSpPr>
                <a:spLocks noChangeArrowheads="1"/>
              </p:cNvSpPr>
              <p:nvPr/>
            </p:nvSpPr>
            <p:spPr bwMode="auto">
              <a:xfrm>
                <a:off x="2031" y="1094"/>
                <a:ext cx="3" cy="7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0">
                <a:extLst>
                  <a:ext uri="{FF2B5EF4-FFF2-40B4-BE49-F238E27FC236}">
                    <a16:creationId xmlns:a16="http://schemas.microsoft.com/office/drawing/2014/main" id="{67C4F482-FDA1-4C4E-A90F-85D707649B6A}"/>
                  </a:ext>
                </a:extLst>
              </p:cNvPr>
              <p:cNvSpPr>
                <a:spLocks noChangeArrowheads="1"/>
              </p:cNvSpPr>
              <p:nvPr/>
            </p:nvSpPr>
            <p:spPr bwMode="auto">
              <a:xfrm>
                <a:off x="3293" y="1094"/>
                <a:ext cx="4" cy="7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21">
                <a:extLst>
                  <a:ext uri="{FF2B5EF4-FFF2-40B4-BE49-F238E27FC236}">
                    <a16:creationId xmlns:a16="http://schemas.microsoft.com/office/drawing/2014/main" id="{FEDFAD9D-399E-4D28-911B-18B52620F9A5}"/>
                  </a:ext>
                </a:extLst>
              </p:cNvPr>
              <p:cNvSpPr>
                <a:spLocks noChangeArrowheads="1"/>
              </p:cNvSpPr>
              <p:nvPr/>
            </p:nvSpPr>
            <p:spPr bwMode="auto">
              <a:xfrm>
                <a:off x="4580" y="1094"/>
                <a:ext cx="4" cy="7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22">
                <a:extLst>
                  <a:ext uri="{FF2B5EF4-FFF2-40B4-BE49-F238E27FC236}">
                    <a16:creationId xmlns:a16="http://schemas.microsoft.com/office/drawing/2014/main" id="{DC7BF9B7-F01F-4F66-B241-7D479701C8E4}"/>
                  </a:ext>
                </a:extLst>
              </p:cNvPr>
              <p:cNvSpPr>
                <a:spLocks noChangeArrowheads="1"/>
              </p:cNvSpPr>
              <p:nvPr/>
            </p:nvSpPr>
            <p:spPr bwMode="auto">
              <a:xfrm>
                <a:off x="5786" y="1094"/>
                <a:ext cx="3" cy="7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23">
                <a:extLst>
                  <a:ext uri="{FF2B5EF4-FFF2-40B4-BE49-F238E27FC236}">
                    <a16:creationId xmlns:a16="http://schemas.microsoft.com/office/drawing/2014/main" id="{A4A0F2A2-9E02-4412-800E-955C65448286}"/>
                  </a:ext>
                </a:extLst>
              </p:cNvPr>
              <p:cNvSpPr>
                <a:spLocks noChangeArrowheads="1"/>
              </p:cNvSpPr>
              <p:nvPr/>
            </p:nvSpPr>
            <p:spPr bwMode="auto">
              <a:xfrm>
                <a:off x="579" y="1876"/>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124">
                <a:extLst>
                  <a:ext uri="{FF2B5EF4-FFF2-40B4-BE49-F238E27FC236}">
                    <a16:creationId xmlns:a16="http://schemas.microsoft.com/office/drawing/2014/main" id="{69B41470-E30F-4438-A972-EC1EBCB74B32}"/>
                  </a:ext>
                </a:extLst>
              </p:cNvPr>
              <p:cNvSpPr>
                <a:spLocks noChangeArrowheads="1"/>
              </p:cNvSpPr>
              <p:nvPr/>
            </p:nvSpPr>
            <p:spPr bwMode="auto">
              <a:xfrm>
                <a:off x="620" y="1876"/>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25">
                <a:extLst>
                  <a:ext uri="{FF2B5EF4-FFF2-40B4-BE49-F238E27FC236}">
                    <a16:creationId xmlns:a16="http://schemas.microsoft.com/office/drawing/2014/main" id="{2548B6D0-0095-4315-ACFA-F9065BBB1334}"/>
                  </a:ext>
                </a:extLst>
              </p:cNvPr>
              <p:cNvSpPr>
                <a:spLocks noChangeArrowheads="1"/>
              </p:cNvSpPr>
              <p:nvPr/>
            </p:nvSpPr>
            <p:spPr bwMode="auto">
              <a:xfrm>
                <a:off x="798" y="1876"/>
                <a:ext cx="124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Full building renovation including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26">
                <a:extLst>
                  <a:ext uri="{FF2B5EF4-FFF2-40B4-BE49-F238E27FC236}">
                    <a16:creationId xmlns:a16="http://schemas.microsoft.com/office/drawing/2014/main" id="{794E244B-D8FC-4704-9049-1B88A1BEEE59}"/>
                  </a:ext>
                </a:extLst>
              </p:cNvPr>
              <p:cNvSpPr>
                <a:spLocks noChangeArrowheads="1"/>
              </p:cNvSpPr>
              <p:nvPr/>
            </p:nvSpPr>
            <p:spPr bwMode="auto">
              <a:xfrm>
                <a:off x="798" y="1976"/>
                <a:ext cx="109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new elevator for access to all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27">
                <a:extLst>
                  <a:ext uri="{FF2B5EF4-FFF2-40B4-BE49-F238E27FC236}">
                    <a16:creationId xmlns:a16="http://schemas.microsoft.com/office/drawing/2014/main" id="{3854474D-05C5-4C4B-B0FF-B7976FE6E703}"/>
                  </a:ext>
                </a:extLst>
              </p:cNvPr>
              <p:cNvSpPr>
                <a:spLocks noChangeArrowheads="1"/>
              </p:cNvSpPr>
              <p:nvPr/>
            </p:nvSpPr>
            <p:spPr bwMode="auto">
              <a:xfrm>
                <a:off x="1783" y="1976"/>
                <a:ext cx="28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levels,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28">
                <a:extLst>
                  <a:ext uri="{FF2B5EF4-FFF2-40B4-BE49-F238E27FC236}">
                    <a16:creationId xmlns:a16="http://schemas.microsoft.com/office/drawing/2014/main" id="{EE8F170C-3180-4465-8C55-E011BD5F7144}"/>
                  </a:ext>
                </a:extLst>
              </p:cNvPr>
              <p:cNvSpPr>
                <a:spLocks noChangeArrowheads="1"/>
              </p:cNvSpPr>
              <p:nvPr/>
            </p:nvSpPr>
            <p:spPr bwMode="auto">
              <a:xfrm>
                <a:off x="798" y="2074"/>
                <a:ext cx="1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29">
                <a:extLst>
                  <a:ext uri="{FF2B5EF4-FFF2-40B4-BE49-F238E27FC236}">
                    <a16:creationId xmlns:a16="http://schemas.microsoft.com/office/drawing/2014/main" id="{3F2B4C4B-F0EB-48CA-B8FE-EB6D710A26E0}"/>
                  </a:ext>
                </a:extLst>
              </p:cNvPr>
              <p:cNvSpPr>
                <a:spLocks noChangeArrowheads="1"/>
              </p:cNvSpPr>
              <p:nvPr/>
            </p:nvSpPr>
            <p:spPr bwMode="auto">
              <a:xfrm>
                <a:off x="870" y="2074"/>
                <a:ext cx="7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130">
                <a:extLst>
                  <a:ext uri="{FF2B5EF4-FFF2-40B4-BE49-F238E27FC236}">
                    <a16:creationId xmlns:a16="http://schemas.microsoft.com/office/drawing/2014/main" id="{8A55E68E-5E7D-4F3F-9C42-FA950915BA4F}"/>
                  </a:ext>
                </a:extLst>
              </p:cNvPr>
              <p:cNvSpPr>
                <a:spLocks noChangeArrowheads="1"/>
              </p:cNvSpPr>
              <p:nvPr/>
            </p:nvSpPr>
            <p:spPr bwMode="auto">
              <a:xfrm>
                <a:off x="895" y="2074"/>
                <a:ext cx="107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out of basement and second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31">
                <a:extLst>
                  <a:ext uri="{FF2B5EF4-FFF2-40B4-BE49-F238E27FC236}">
                    <a16:creationId xmlns:a16="http://schemas.microsoft.com/office/drawing/2014/main" id="{F83B4BFD-C334-49C0-86EF-EEE21C7914D0}"/>
                  </a:ext>
                </a:extLst>
              </p:cNvPr>
              <p:cNvSpPr>
                <a:spLocks noChangeArrowheads="1"/>
              </p:cNvSpPr>
              <p:nvPr/>
            </p:nvSpPr>
            <p:spPr bwMode="auto">
              <a:xfrm>
                <a:off x="798" y="2174"/>
                <a:ext cx="133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floor spaces to accommodate space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32">
                <a:extLst>
                  <a:ext uri="{FF2B5EF4-FFF2-40B4-BE49-F238E27FC236}">
                    <a16:creationId xmlns:a16="http://schemas.microsoft.com/office/drawing/2014/main" id="{5D789BF6-EBC7-4D0A-8783-2F978DAA1AC8}"/>
                  </a:ext>
                </a:extLst>
              </p:cNvPr>
              <p:cNvSpPr>
                <a:spLocks noChangeArrowheads="1"/>
              </p:cNvSpPr>
              <p:nvPr/>
            </p:nvSpPr>
            <p:spPr bwMode="auto">
              <a:xfrm>
                <a:off x="798" y="2274"/>
                <a:ext cx="125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needs of a regional senior center,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133">
                <a:extLst>
                  <a:ext uri="{FF2B5EF4-FFF2-40B4-BE49-F238E27FC236}">
                    <a16:creationId xmlns:a16="http://schemas.microsoft.com/office/drawing/2014/main" id="{AD45FF95-00BF-46B1-B6D3-001429CAF2C7}"/>
                  </a:ext>
                </a:extLst>
              </p:cNvPr>
              <p:cNvSpPr>
                <a:spLocks noChangeArrowheads="1"/>
              </p:cNvSpPr>
              <p:nvPr/>
            </p:nvSpPr>
            <p:spPr bwMode="auto">
              <a:xfrm>
                <a:off x="798" y="2373"/>
                <a:ext cx="99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exterior building envelope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134">
                <a:extLst>
                  <a:ext uri="{FF2B5EF4-FFF2-40B4-BE49-F238E27FC236}">
                    <a16:creationId xmlns:a16="http://schemas.microsoft.com/office/drawing/2014/main" id="{A0127E4B-B54B-40FA-A3FB-4727A9A46BBA}"/>
                  </a:ext>
                </a:extLst>
              </p:cNvPr>
              <p:cNvSpPr>
                <a:spLocks noChangeArrowheads="1"/>
              </p:cNvSpPr>
              <p:nvPr/>
            </p:nvSpPr>
            <p:spPr bwMode="auto">
              <a:xfrm>
                <a:off x="798" y="2473"/>
                <a:ext cx="119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renovations/ upgrades; building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135">
                <a:extLst>
                  <a:ext uri="{FF2B5EF4-FFF2-40B4-BE49-F238E27FC236}">
                    <a16:creationId xmlns:a16="http://schemas.microsoft.com/office/drawing/2014/main" id="{0E772E80-E5DD-45FE-9AF3-59D0E5A3B855}"/>
                  </a:ext>
                </a:extLst>
              </p:cNvPr>
              <p:cNvSpPr>
                <a:spLocks noChangeArrowheads="1"/>
              </p:cNvSpPr>
              <p:nvPr/>
            </p:nvSpPr>
            <p:spPr bwMode="auto">
              <a:xfrm>
                <a:off x="798" y="2573"/>
                <a:ext cx="102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system (MEP/FP) upgrades.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136">
                <a:extLst>
                  <a:ext uri="{FF2B5EF4-FFF2-40B4-BE49-F238E27FC236}">
                    <a16:creationId xmlns:a16="http://schemas.microsoft.com/office/drawing/2014/main" id="{BE00BC55-567A-4E36-85CB-03344FA29FA2}"/>
                  </a:ext>
                </a:extLst>
              </p:cNvPr>
              <p:cNvSpPr>
                <a:spLocks noChangeArrowheads="1"/>
              </p:cNvSpPr>
              <p:nvPr/>
            </p:nvSpPr>
            <p:spPr bwMode="auto">
              <a:xfrm>
                <a:off x="1711" y="2573"/>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137">
                <a:extLst>
                  <a:ext uri="{FF2B5EF4-FFF2-40B4-BE49-F238E27FC236}">
                    <a16:creationId xmlns:a16="http://schemas.microsoft.com/office/drawing/2014/main" id="{F08D3FC5-ADC6-4964-8CC0-D59FED5CA089}"/>
                  </a:ext>
                </a:extLst>
              </p:cNvPr>
              <p:cNvSpPr>
                <a:spLocks noChangeArrowheads="1"/>
              </p:cNvSpPr>
              <p:nvPr/>
            </p:nvSpPr>
            <p:spPr bwMode="auto">
              <a:xfrm>
                <a:off x="798" y="2762"/>
                <a:ext cx="91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Will trigger need for full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138">
                <a:extLst>
                  <a:ext uri="{FF2B5EF4-FFF2-40B4-BE49-F238E27FC236}">
                    <a16:creationId xmlns:a16="http://schemas.microsoft.com/office/drawing/2014/main" id="{EFC56BA4-1953-421C-B30D-BE954D990718}"/>
                  </a:ext>
                </a:extLst>
              </p:cNvPr>
              <p:cNvSpPr>
                <a:spLocks noChangeArrowheads="1"/>
              </p:cNvSpPr>
              <p:nvPr/>
            </p:nvSpPr>
            <p:spPr bwMode="auto">
              <a:xfrm>
                <a:off x="1610" y="2762"/>
                <a:ext cx="35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39">
                <a:extLst>
                  <a:ext uri="{FF2B5EF4-FFF2-40B4-BE49-F238E27FC236}">
                    <a16:creationId xmlns:a16="http://schemas.microsoft.com/office/drawing/2014/main" id="{D67C4899-7B95-4F2B-96BD-473C843571C4}"/>
                  </a:ext>
                </a:extLst>
              </p:cNvPr>
              <p:cNvSpPr>
                <a:spLocks noChangeArrowheads="1"/>
              </p:cNvSpPr>
              <p:nvPr/>
            </p:nvSpPr>
            <p:spPr bwMode="auto">
              <a:xfrm>
                <a:off x="798" y="2862"/>
                <a:ext cx="64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accessibility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140">
                <a:extLst>
                  <a:ext uri="{FF2B5EF4-FFF2-40B4-BE49-F238E27FC236}">
                    <a16:creationId xmlns:a16="http://schemas.microsoft.com/office/drawing/2014/main" id="{50E666FB-E88E-47D6-BBC2-69046EE5DB4A}"/>
                  </a:ext>
                </a:extLst>
              </p:cNvPr>
              <p:cNvSpPr>
                <a:spLocks noChangeArrowheads="1"/>
              </p:cNvSpPr>
              <p:nvPr/>
            </p:nvSpPr>
            <p:spPr bwMode="auto">
              <a:xfrm>
                <a:off x="1355" y="2862"/>
                <a:ext cx="64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sprinkler system.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Rectangle 141">
                <a:extLst>
                  <a:ext uri="{FF2B5EF4-FFF2-40B4-BE49-F238E27FC236}">
                    <a16:creationId xmlns:a16="http://schemas.microsoft.com/office/drawing/2014/main" id="{05C3CDD5-1512-4E25-B3A4-7177BE5CB7C6}"/>
                  </a:ext>
                </a:extLst>
              </p:cNvPr>
              <p:cNvSpPr>
                <a:spLocks noChangeArrowheads="1"/>
              </p:cNvSpPr>
              <p:nvPr/>
            </p:nvSpPr>
            <p:spPr bwMode="auto">
              <a:xfrm>
                <a:off x="1918" y="2862"/>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Rectangle 142">
                <a:extLst>
                  <a:ext uri="{FF2B5EF4-FFF2-40B4-BE49-F238E27FC236}">
                    <a16:creationId xmlns:a16="http://schemas.microsoft.com/office/drawing/2014/main" id="{149163D5-1393-4DB9-9081-71922BD20D66}"/>
                  </a:ext>
                </a:extLst>
              </p:cNvPr>
              <p:cNvSpPr>
                <a:spLocks noChangeArrowheads="1"/>
              </p:cNvSpPr>
              <p:nvPr/>
            </p:nvSpPr>
            <p:spPr bwMode="auto">
              <a:xfrm>
                <a:off x="2072" y="1875"/>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Rectangle 143">
                <a:extLst>
                  <a:ext uri="{FF2B5EF4-FFF2-40B4-BE49-F238E27FC236}">
                    <a16:creationId xmlns:a16="http://schemas.microsoft.com/office/drawing/2014/main" id="{E9A2FC8E-F63D-4593-B744-D0DFE26ACC5D}"/>
                  </a:ext>
                </a:extLst>
              </p:cNvPr>
              <p:cNvSpPr>
                <a:spLocks noChangeArrowheads="1"/>
              </p:cNvSpPr>
              <p:nvPr/>
            </p:nvSpPr>
            <p:spPr bwMode="auto">
              <a:xfrm>
                <a:off x="2109" y="1884"/>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Rectangle 144">
                <a:extLst>
                  <a:ext uri="{FF2B5EF4-FFF2-40B4-BE49-F238E27FC236}">
                    <a16:creationId xmlns:a16="http://schemas.microsoft.com/office/drawing/2014/main" id="{89634299-EA77-43C6-A04D-6A488119A2D6}"/>
                  </a:ext>
                </a:extLst>
              </p:cNvPr>
              <p:cNvSpPr>
                <a:spLocks noChangeArrowheads="1"/>
              </p:cNvSpPr>
              <p:nvPr/>
            </p:nvSpPr>
            <p:spPr bwMode="auto">
              <a:xfrm>
                <a:off x="2139" y="1879"/>
                <a:ext cx="34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Rectangle 145">
                <a:extLst>
                  <a:ext uri="{FF2B5EF4-FFF2-40B4-BE49-F238E27FC236}">
                    <a16:creationId xmlns:a16="http://schemas.microsoft.com/office/drawing/2014/main" id="{8C162425-1349-440D-8C73-796D9D2332A5}"/>
                  </a:ext>
                </a:extLst>
              </p:cNvPr>
              <p:cNvSpPr>
                <a:spLocks noChangeArrowheads="1"/>
              </p:cNvSpPr>
              <p:nvPr/>
            </p:nvSpPr>
            <p:spPr bwMode="auto">
              <a:xfrm>
                <a:off x="2419" y="1879"/>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Rectangle 146">
                <a:extLst>
                  <a:ext uri="{FF2B5EF4-FFF2-40B4-BE49-F238E27FC236}">
                    <a16:creationId xmlns:a16="http://schemas.microsoft.com/office/drawing/2014/main" id="{22FF1637-A9EE-4E01-A844-3CB887765070}"/>
                  </a:ext>
                </a:extLst>
              </p:cNvPr>
              <p:cNvSpPr>
                <a:spLocks noChangeArrowheads="1"/>
              </p:cNvSpPr>
              <p:nvPr/>
            </p:nvSpPr>
            <p:spPr bwMode="auto">
              <a:xfrm>
                <a:off x="2437" y="1879"/>
                <a:ext cx="81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service life of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147">
                <a:extLst>
                  <a:ext uri="{FF2B5EF4-FFF2-40B4-BE49-F238E27FC236}">
                    <a16:creationId xmlns:a16="http://schemas.microsoft.com/office/drawing/2014/main" id="{F3DAACA4-2F37-47C9-91C0-5A2DCAF82F24}"/>
                  </a:ext>
                </a:extLst>
              </p:cNvPr>
              <p:cNvSpPr>
                <a:spLocks noChangeArrowheads="1"/>
              </p:cNvSpPr>
              <p:nvPr/>
            </p:nvSpPr>
            <p:spPr bwMode="auto">
              <a:xfrm>
                <a:off x="2139" y="1979"/>
                <a:ext cx="111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and building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Rectangle 148">
                <a:extLst>
                  <a:ext uri="{FF2B5EF4-FFF2-40B4-BE49-F238E27FC236}">
                    <a16:creationId xmlns:a16="http://schemas.microsoft.com/office/drawing/2014/main" id="{912FA2BA-1C96-4ED9-8277-BB72821E411E}"/>
                  </a:ext>
                </a:extLst>
              </p:cNvPr>
              <p:cNvSpPr>
                <a:spLocks noChangeArrowheads="1"/>
              </p:cNvSpPr>
              <p:nvPr/>
            </p:nvSpPr>
            <p:spPr bwMode="auto">
              <a:xfrm>
                <a:off x="3141" y="1979"/>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Rectangle 149">
                <a:extLst>
                  <a:ext uri="{FF2B5EF4-FFF2-40B4-BE49-F238E27FC236}">
                    <a16:creationId xmlns:a16="http://schemas.microsoft.com/office/drawing/2014/main" id="{F6F5B5B0-2BA4-4153-9A4A-C4514B0B2CAC}"/>
                  </a:ext>
                </a:extLst>
              </p:cNvPr>
              <p:cNvSpPr>
                <a:spLocks noChangeArrowheads="1"/>
              </p:cNvSpPr>
              <p:nvPr/>
            </p:nvSpPr>
            <p:spPr bwMode="auto">
              <a:xfrm>
                <a:off x="2072" y="2079"/>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150">
                <a:extLst>
                  <a:ext uri="{FF2B5EF4-FFF2-40B4-BE49-F238E27FC236}">
                    <a16:creationId xmlns:a16="http://schemas.microsoft.com/office/drawing/2014/main" id="{40ADB836-E5F2-4037-B9A9-8DBC973C9D07}"/>
                  </a:ext>
                </a:extLst>
              </p:cNvPr>
              <p:cNvSpPr>
                <a:spLocks noChangeArrowheads="1"/>
              </p:cNvSpPr>
              <p:nvPr/>
            </p:nvSpPr>
            <p:spPr bwMode="auto">
              <a:xfrm>
                <a:off x="2109" y="2088"/>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151">
                <a:extLst>
                  <a:ext uri="{FF2B5EF4-FFF2-40B4-BE49-F238E27FC236}">
                    <a16:creationId xmlns:a16="http://schemas.microsoft.com/office/drawing/2014/main" id="{1A933495-BFFC-4704-B284-2B10DFE37D20}"/>
                  </a:ext>
                </a:extLst>
              </p:cNvPr>
              <p:cNvSpPr>
                <a:spLocks noChangeArrowheads="1"/>
              </p:cNvSpPr>
              <p:nvPr/>
            </p:nvSpPr>
            <p:spPr bwMode="auto">
              <a:xfrm>
                <a:off x="2139" y="2083"/>
                <a:ext cx="3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Rectangle 152">
                <a:extLst>
                  <a:ext uri="{FF2B5EF4-FFF2-40B4-BE49-F238E27FC236}">
                    <a16:creationId xmlns:a16="http://schemas.microsoft.com/office/drawing/2014/main" id="{BF42D308-E44C-4F4C-9E92-3D45F8BDFE1D}"/>
                  </a:ext>
                </a:extLst>
              </p:cNvPr>
              <p:cNvSpPr>
                <a:spLocks noChangeArrowheads="1"/>
              </p:cNvSpPr>
              <p:nvPr/>
            </p:nvSpPr>
            <p:spPr bwMode="auto">
              <a:xfrm>
                <a:off x="2437" y="2083"/>
                <a:ext cx="87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safety and comfort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153">
                <a:extLst>
                  <a:ext uri="{FF2B5EF4-FFF2-40B4-BE49-F238E27FC236}">
                    <a16:creationId xmlns:a16="http://schemas.microsoft.com/office/drawing/2014/main" id="{E96C2935-2F9B-4943-988B-4B19A02C5F75}"/>
                  </a:ext>
                </a:extLst>
              </p:cNvPr>
              <p:cNvSpPr>
                <a:spLocks noChangeArrowheads="1"/>
              </p:cNvSpPr>
              <p:nvPr/>
            </p:nvSpPr>
            <p:spPr bwMode="auto">
              <a:xfrm>
                <a:off x="2139" y="2183"/>
                <a:ext cx="11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of all occupants , both staff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154">
                <a:extLst>
                  <a:ext uri="{FF2B5EF4-FFF2-40B4-BE49-F238E27FC236}">
                    <a16:creationId xmlns:a16="http://schemas.microsoft.com/office/drawing/2014/main" id="{E9EE7B16-F0B3-4569-8A85-E336B7B9191E}"/>
                  </a:ext>
                </a:extLst>
              </p:cNvPr>
              <p:cNvSpPr>
                <a:spLocks noChangeArrowheads="1"/>
              </p:cNvSpPr>
              <p:nvPr/>
            </p:nvSpPr>
            <p:spPr bwMode="auto">
              <a:xfrm>
                <a:off x="2139" y="2282"/>
                <a:ext cx="28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public;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155">
                <a:extLst>
                  <a:ext uri="{FF2B5EF4-FFF2-40B4-BE49-F238E27FC236}">
                    <a16:creationId xmlns:a16="http://schemas.microsoft.com/office/drawing/2014/main" id="{8B49D4D1-58CF-4005-88D9-4A46EC76C1F0}"/>
                  </a:ext>
                </a:extLst>
              </p:cNvPr>
              <p:cNvSpPr>
                <a:spLocks noChangeArrowheads="1"/>
              </p:cNvSpPr>
              <p:nvPr/>
            </p:nvSpPr>
            <p:spPr bwMode="auto">
              <a:xfrm>
                <a:off x="2362" y="2282"/>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156">
                <a:extLst>
                  <a:ext uri="{FF2B5EF4-FFF2-40B4-BE49-F238E27FC236}">
                    <a16:creationId xmlns:a16="http://schemas.microsoft.com/office/drawing/2014/main" id="{D0BC3E69-8FAA-45D9-B24A-B983461B7CF1}"/>
                  </a:ext>
                </a:extLst>
              </p:cNvPr>
              <p:cNvSpPr>
                <a:spLocks noChangeArrowheads="1"/>
              </p:cNvSpPr>
              <p:nvPr/>
            </p:nvSpPr>
            <p:spPr bwMode="auto">
              <a:xfrm>
                <a:off x="2072" y="2382"/>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157">
                <a:extLst>
                  <a:ext uri="{FF2B5EF4-FFF2-40B4-BE49-F238E27FC236}">
                    <a16:creationId xmlns:a16="http://schemas.microsoft.com/office/drawing/2014/main" id="{E18C9083-C05A-4735-8D5F-482AD9DDC345}"/>
                  </a:ext>
                </a:extLst>
              </p:cNvPr>
              <p:cNvSpPr>
                <a:spLocks noChangeArrowheads="1"/>
              </p:cNvSpPr>
              <p:nvPr/>
            </p:nvSpPr>
            <p:spPr bwMode="auto">
              <a:xfrm>
                <a:off x="2109" y="2391"/>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Rectangle 158">
                <a:extLst>
                  <a:ext uri="{FF2B5EF4-FFF2-40B4-BE49-F238E27FC236}">
                    <a16:creationId xmlns:a16="http://schemas.microsoft.com/office/drawing/2014/main" id="{768A3C01-D66B-4F5E-90AA-15560E9BBCF5}"/>
                  </a:ext>
                </a:extLst>
              </p:cNvPr>
              <p:cNvSpPr>
                <a:spLocks noChangeArrowheads="1"/>
              </p:cNvSpPr>
              <p:nvPr/>
            </p:nvSpPr>
            <p:spPr bwMode="auto">
              <a:xfrm>
                <a:off x="2139" y="2386"/>
                <a:ext cx="39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59">
                <a:extLst>
                  <a:ext uri="{FF2B5EF4-FFF2-40B4-BE49-F238E27FC236}">
                    <a16:creationId xmlns:a16="http://schemas.microsoft.com/office/drawing/2014/main" id="{4C4D6891-E16C-42EB-8959-97596FBAE33F}"/>
                  </a:ext>
                </a:extLst>
              </p:cNvPr>
              <p:cNvSpPr>
                <a:spLocks noChangeArrowheads="1"/>
              </p:cNvSpPr>
              <p:nvPr/>
            </p:nvSpPr>
            <p:spPr bwMode="auto">
              <a:xfrm>
                <a:off x="2469" y="2386"/>
                <a:ext cx="76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current 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160">
                <a:extLst>
                  <a:ext uri="{FF2B5EF4-FFF2-40B4-BE49-F238E27FC236}">
                    <a16:creationId xmlns:a16="http://schemas.microsoft.com/office/drawing/2014/main" id="{9E89A2C3-D2BD-4A94-B0DB-9B3C5C3C53EB}"/>
                  </a:ext>
                </a:extLst>
              </p:cNvPr>
              <p:cNvSpPr>
                <a:spLocks noChangeArrowheads="1"/>
              </p:cNvSpPr>
              <p:nvPr/>
            </p:nvSpPr>
            <p:spPr bwMode="auto">
              <a:xfrm>
                <a:off x="3138" y="2386"/>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161">
                <a:extLst>
                  <a:ext uri="{FF2B5EF4-FFF2-40B4-BE49-F238E27FC236}">
                    <a16:creationId xmlns:a16="http://schemas.microsoft.com/office/drawing/2014/main" id="{28F1BDCB-D4E8-4708-BAA0-C6090867F958}"/>
                  </a:ext>
                </a:extLst>
              </p:cNvPr>
              <p:cNvSpPr>
                <a:spLocks noChangeArrowheads="1"/>
              </p:cNvSpPr>
              <p:nvPr/>
            </p:nvSpPr>
            <p:spPr bwMode="auto">
              <a:xfrm>
                <a:off x="2139" y="2488"/>
                <a:ext cx="54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with addition.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162">
                <a:extLst>
                  <a:ext uri="{FF2B5EF4-FFF2-40B4-BE49-F238E27FC236}">
                    <a16:creationId xmlns:a16="http://schemas.microsoft.com/office/drawing/2014/main" id="{E9A2F634-8736-46BB-A570-9D1599A11F0D}"/>
                  </a:ext>
                </a:extLst>
              </p:cNvPr>
              <p:cNvSpPr>
                <a:spLocks noChangeArrowheads="1"/>
              </p:cNvSpPr>
              <p:nvPr/>
            </p:nvSpPr>
            <p:spPr bwMode="auto">
              <a:xfrm>
                <a:off x="2601" y="248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163">
                <a:extLst>
                  <a:ext uri="{FF2B5EF4-FFF2-40B4-BE49-F238E27FC236}">
                    <a16:creationId xmlns:a16="http://schemas.microsoft.com/office/drawing/2014/main" id="{763C968D-A390-4E94-BA8C-70E82F26B170}"/>
                  </a:ext>
                </a:extLst>
              </p:cNvPr>
              <p:cNvSpPr>
                <a:spLocks noChangeArrowheads="1"/>
              </p:cNvSpPr>
              <p:nvPr/>
            </p:nvSpPr>
            <p:spPr bwMode="auto">
              <a:xfrm>
                <a:off x="2139" y="2587"/>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164">
                <a:extLst>
                  <a:ext uri="{FF2B5EF4-FFF2-40B4-BE49-F238E27FC236}">
                    <a16:creationId xmlns:a16="http://schemas.microsoft.com/office/drawing/2014/main" id="{2B937263-2987-42DD-975B-0798BC044EF1}"/>
                  </a:ext>
                </a:extLst>
              </p:cNvPr>
              <p:cNvSpPr>
                <a:spLocks noChangeArrowheads="1"/>
              </p:cNvSpPr>
              <p:nvPr/>
            </p:nvSpPr>
            <p:spPr bwMode="auto">
              <a:xfrm>
                <a:off x="3336" y="1875"/>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165">
                <a:extLst>
                  <a:ext uri="{FF2B5EF4-FFF2-40B4-BE49-F238E27FC236}">
                    <a16:creationId xmlns:a16="http://schemas.microsoft.com/office/drawing/2014/main" id="{54ABFE69-9B91-4939-BD15-7415A6E58DB6}"/>
                  </a:ext>
                </a:extLst>
              </p:cNvPr>
              <p:cNvSpPr>
                <a:spLocks noChangeArrowheads="1"/>
              </p:cNvSpPr>
              <p:nvPr/>
            </p:nvSpPr>
            <p:spPr bwMode="auto">
              <a:xfrm>
                <a:off x="3373" y="1884"/>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166">
                <a:extLst>
                  <a:ext uri="{FF2B5EF4-FFF2-40B4-BE49-F238E27FC236}">
                    <a16:creationId xmlns:a16="http://schemas.microsoft.com/office/drawing/2014/main" id="{5FD02ED8-9535-4F96-A7AB-C31574A1551B}"/>
                  </a:ext>
                </a:extLst>
              </p:cNvPr>
              <p:cNvSpPr>
                <a:spLocks noChangeArrowheads="1"/>
              </p:cNvSpPr>
              <p:nvPr/>
            </p:nvSpPr>
            <p:spPr bwMode="auto">
              <a:xfrm>
                <a:off x="3404" y="1879"/>
                <a:ext cx="102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Higher cost than Option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167">
                <a:extLst>
                  <a:ext uri="{FF2B5EF4-FFF2-40B4-BE49-F238E27FC236}">
                    <a16:creationId xmlns:a16="http://schemas.microsoft.com/office/drawing/2014/main" id="{26E001A9-3385-4D95-923B-3F9D3A570F98}"/>
                  </a:ext>
                </a:extLst>
              </p:cNvPr>
              <p:cNvSpPr>
                <a:spLocks noChangeArrowheads="1"/>
              </p:cNvSpPr>
              <p:nvPr/>
            </p:nvSpPr>
            <p:spPr bwMode="auto">
              <a:xfrm>
                <a:off x="4320" y="1879"/>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168">
                <a:extLst>
                  <a:ext uri="{FF2B5EF4-FFF2-40B4-BE49-F238E27FC236}">
                    <a16:creationId xmlns:a16="http://schemas.microsoft.com/office/drawing/2014/main" id="{3FCFC2B6-C80B-4E6A-B786-1E8344161677}"/>
                  </a:ext>
                </a:extLst>
              </p:cNvPr>
              <p:cNvSpPr>
                <a:spLocks noChangeArrowheads="1"/>
              </p:cNvSpPr>
              <p:nvPr/>
            </p:nvSpPr>
            <p:spPr bwMode="auto">
              <a:xfrm>
                <a:off x="3336" y="1979"/>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169">
                <a:extLst>
                  <a:ext uri="{FF2B5EF4-FFF2-40B4-BE49-F238E27FC236}">
                    <a16:creationId xmlns:a16="http://schemas.microsoft.com/office/drawing/2014/main" id="{85DE800E-2766-40BE-AF14-1488199E9DBC}"/>
                  </a:ext>
                </a:extLst>
              </p:cNvPr>
              <p:cNvSpPr>
                <a:spLocks noChangeArrowheads="1"/>
              </p:cNvSpPr>
              <p:nvPr/>
            </p:nvSpPr>
            <p:spPr bwMode="auto">
              <a:xfrm>
                <a:off x="3373" y="1988"/>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Rectangle 170">
                <a:extLst>
                  <a:ext uri="{FF2B5EF4-FFF2-40B4-BE49-F238E27FC236}">
                    <a16:creationId xmlns:a16="http://schemas.microsoft.com/office/drawing/2014/main" id="{86263C2E-768D-4CE5-B70F-88D37C8451E6}"/>
                  </a:ext>
                </a:extLst>
              </p:cNvPr>
              <p:cNvSpPr>
                <a:spLocks noChangeArrowheads="1"/>
              </p:cNvSpPr>
              <p:nvPr/>
            </p:nvSpPr>
            <p:spPr bwMode="auto">
              <a:xfrm>
                <a:off x="3404" y="1983"/>
                <a:ext cx="77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Requires temporary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171">
                <a:extLst>
                  <a:ext uri="{FF2B5EF4-FFF2-40B4-BE49-F238E27FC236}">
                    <a16:creationId xmlns:a16="http://schemas.microsoft.com/office/drawing/2014/main" id="{D2E86786-E8B0-4209-B9DE-53E104F22600}"/>
                  </a:ext>
                </a:extLst>
              </p:cNvPr>
              <p:cNvSpPr>
                <a:spLocks noChangeArrowheads="1"/>
              </p:cNvSpPr>
              <p:nvPr/>
            </p:nvSpPr>
            <p:spPr bwMode="auto">
              <a:xfrm>
                <a:off x="4085" y="1983"/>
                <a:ext cx="51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relocation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Rectangle 172">
                <a:extLst>
                  <a:ext uri="{FF2B5EF4-FFF2-40B4-BE49-F238E27FC236}">
                    <a16:creationId xmlns:a16="http://schemas.microsoft.com/office/drawing/2014/main" id="{47CDDA8B-761C-42AB-922E-3CB254C4C3B2}"/>
                  </a:ext>
                </a:extLst>
              </p:cNvPr>
              <p:cNvSpPr>
                <a:spLocks noChangeArrowheads="1"/>
              </p:cNvSpPr>
              <p:nvPr/>
            </p:nvSpPr>
            <p:spPr bwMode="auto">
              <a:xfrm>
                <a:off x="3404" y="2083"/>
                <a:ext cx="11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senior center during renovation.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Rectangle 173">
                <a:extLst>
                  <a:ext uri="{FF2B5EF4-FFF2-40B4-BE49-F238E27FC236}">
                    <a16:creationId xmlns:a16="http://schemas.microsoft.com/office/drawing/2014/main" id="{920DC9EA-4AAA-42FA-BD47-56D7EC494058}"/>
                  </a:ext>
                </a:extLst>
              </p:cNvPr>
              <p:cNvSpPr>
                <a:spLocks noChangeArrowheads="1"/>
              </p:cNvSpPr>
              <p:nvPr/>
            </p:nvSpPr>
            <p:spPr bwMode="auto">
              <a:xfrm>
                <a:off x="4479" y="2083"/>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Rectangle 174">
                <a:extLst>
                  <a:ext uri="{FF2B5EF4-FFF2-40B4-BE49-F238E27FC236}">
                    <a16:creationId xmlns:a16="http://schemas.microsoft.com/office/drawing/2014/main" id="{BBC4C2D8-6605-4CFE-B243-57FE1707A25C}"/>
                  </a:ext>
                </a:extLst>
              </p:cNvPr>
              <p:cNvSpPr>
                <a:spLocks noChangeArrowheads="1"/>
              </p:cNvSpPr>
              <p:nvPr/>
            </p:nvSpPr>
            <p:spPr bwMode="auto">
              <a:xfrm>
                <a:off x="3404" y="2183"/>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175">
                <a:extLst>
                  <a:ext uri="{FF2B5EF4-FFF2-40B4-BE49-F238E27FC236}">
                    <a16:creationId xmlns:a16="http://schemas.microsoft.com/office/drawing/2014/main" id="{F4B917A9-6029-450D-A5D0-E11E79B5C087}"/>
                  </a:ext>
                </a:extLst>
              </p:cNvPr>
              <p:cNvSpPr>
                <a:spLocks noChangeArrowheads="1"/>
              </p:cNvSpPr>
              <p:nvPr/>
            </p:nvSpPr>
            <p:spPr bwMode="auto">
              <a:xfrm>
                <a:off x="4623" y="1876"/>
                <a:ext cx="61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176">
                <a:extLst>
                  <a:ext uri="{FF2B5EF4-FFF2-40B4-BE49-F238E27FC236}">
                    <a16:creationId xmlns:a16="http://schemas.microsoft.com/office/drawing/2014/main" id="{430ACC98-B46D-487A-8644-B7C64734D4E0}"/>
                  </a:ext>
                </a:extLst>
              </p:cNvPr>
              <p:cNvSpPr>
                <a:spLocks noChangeArrowheads="1"/>
              </p:cNvSpPr>
              <p:nvPr/>
            </p:nvSpPr>
            <p:spPr bwMode="auto">
              <a:xfrm>
                <a:off x="5158" y="1876"/>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177">
                <a:extLst>
                  <a:ext uri="{FF2B5EF4-FFF2-40B4-BE49-F238E27FC236}">
                    <a16:creationId xmlns:a16="http://schemas.microsoft.com/office/drawing/2014/main" id="{0DE35FC9-3B0C-42CA-AA07-5358A35B8050}"/>
                  </a:ext>
                </a:extLst>
              </p:cNvPr>
              <p:cNvSpPr>
                <a:spLocks noChangeArrowheads="1"/>
              </p:cNvSpPr>
              <p:nvPr/>
            </p:nvSpPr>
            <p:spPr bwMode="auto">
              <a:xfrm>
                <a:off x="4623" y="2064"/>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Rectangle 178">
                <a:extLst>
                  <a:ext uri="{FF2B5EF4-FFF2-40B4-BE49-F238E27FC236}">
                    <a16:creationId xmlns:a16="http://schemas.microsoft.com/office/drawing/2014/main" id="{B609AC40-5F7A-4EBD-A79F-0A321AF25970}"/>
                  </a:ext>
                </a:extLst>
              </p:cNvPr>
              <p:cNvSpPr>
                <a:spLocks noChangeArrowheads="1"/>
              </p:cNvSpPr>
              <p:nvPr/>
            </p:nvSpPr>
            <p:spPr bwMode="auto">
              <a:xfrm>
                <a:off x="4661" y="2073"/>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Rectangle 179">
                <a:extLst>
                  <a:ext uri="{FF2B5EF4-FFF2-40B4-BE49-F238E27FC236}">
                    <a16:creationId xmlns:a16="http://schemas.microsoft.com/office/drawing/2014/main" id="{1ED3C5B7-905E-4D3D-A441-D42AB93E784E}"/>
                  </a:ext>
                </a:extLst>
              </p:cNvPr>
              <p:cNvSpPr>
                <a:spLocks noChangeArrowheads="1"/>
              </p:cNvSpPr>
              <p:nvPr/>
            </p:nvSpPr>
            <p:spPr bwMode="auto">
              <a:xfrm>
                <a:off x="4691" y="2068"/>
                <a:ext cx="97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Resolves the physical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Rectangle 180">
                <a:extLst>
                  <a:ext uri="{FF2B5EF4-FFF2-40B4-BE49-F238E27FC236}">
                    <a16:creationId xmlns:a16="http://schemas.microsoft.com/office/drawing/2014/main" id="{67DAFC01-EC7F-4097-BFE3-BEE9D99A0AFC}"/>
                  </a:ext>
                </a:extLst>
              </p:cNvPr>
              <p:cNvSpPr>
                <a:spLocks noChangeArrowheads="1"/>
              </p:cNvSpPr>
              <p:nvPr/>
            </p:nvSpPr>
            <p:spPr bwMode="auto">
              <a:xfrm>
                <a:off x="4691" y="2168"/>
                <a:ext cx="1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functional deficiencies faced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181">
                <a:extLst>
                  <a:ext uri="{FF2B5EF4-FFF2-40B4-BE49-F238E27FC236}">
                    <a16:creationId xmlns:a16="http://schemas.microsoft.com/office/drawing/2014/main" id="{ED370F57-9C50-456F-A3DC-6C9C3A6663D3}"/>
                  </a:ext>
                </a:extLst>
              </p:cNvPr>
              <p:cNvSpPr>
                <a:spLocks noChangeArrowheads="1"/>
              </p:cNvSpPr>
              <p:nvPr/>
            </p:nvSpPr>
            <p:spPr bwMode="auto">
              <a:xfrm>
                <a:off x="4691" y="2268"/>
                <a:ext cx="96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existing senior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182">
                <a:extLst>
                  <a:ext uri="{FF2B5EF4-FFF2-40B4-BE49-F238E27FC236}">
                    <a16:creationId xmlns:a16="http://schemas.microsoft.com/office/drawing/2014/main" id="{C8722765-B91F-4A2C-BE67-F58BFE30907A}"/>
                  </a:ext>
                </a:extLst>
              </p:cNvPr>
              <p:cNvSpPr>
                <a:spLocks noChangeArrowheads="1"/>
              </p:cNvSpPr>
              <p:nvPr/>
            </p:nvSpPr>
            <p:spPr bwMode="auto">
              <a:xfrm>
                <a:off x="5554" y="226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183">
                <a:extLst>
                  <a:ext uri="{FF2B5EF4-FFF2-40B4-BE49-F238E27FC236}">
                    <a16:creationId xmlns:a16="http://schemas.microsoft.com/office/drawing/2014/main" id="{D1133BFE-AB3A-4CCC-B865-B4E0D0C62A50}"/>
                  </a:ext>
                </a:extLst>
              </p:cNvPr>
              <p:cNvSpPr>
                <a:spLocks noChangeArrowheads="1"/>
              </p:cNvSpPr>
              <p:nvPr/>
            </p:nvSpPr>
            <p:spPr bwMode="auto">
              <a:xfrm>
                <a:off x="4623" y="2368"/>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184">
                <a:extLst>
                  <a:ext uri="{FF2B5EF4-FFF2-40B4-BE49-F238E27FC236}">
                    <a16:creationId xmlns:a16="http://schemas.microsoft.com/office/drawing/2014/main" id="{22E917E8-631D-41C2-A3FA-9A009E2D6A9D}"/>
                  </a:ext>
                </a:extLst>
              </p:cNvPr>
              <p:cNvSpPr>
                <a:spLocks noChangeArrowheads="1"/>
              </p:cNvSpPr>
              <p:nvPr/>
            </p:nvSpPr>
            <p:spPr bwMode="auto">
              <a:xfrm>
                <a:off x="4661" y="2377"/>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185">
                <a:extLst>
                  <a:ext uri="{FF2B5EF4-FFF2-40B4-BE49-F238E27FC236}">
                    <a16:creationId xmlns:a16="http://schemas.microsoft.com/office/drawing/2014/main" id="{FA42BF0A-C0FF-4124-9B4E-0DA7C6EA8924}"/>
                  </a:ext>
                </a:extLst>
              </p:cNvPr>
              <p:cNvSpPr>
                <a:spLocks noChangeArrowheads="1"/>
              </p:cNvSpPr>
              <p:nvPr/>
            </p:nvSpPr>
            <p:spPr bwMode="auto">
              <a:xfrm>
                <a:off x="4691" y="2372"/>
                <a:ext cx="103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Maintains a prominent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186">
                <a:extLst>
                  <a:ext uri="{FF2B5EF4-FFF2-40B4-BE49-F238E27FC236}">
                    <a16:creationId xmlns:a16="http://schemas.microsoft.com/office/drawing/2014/main" id="{334502D0-1062-43CD-90B1-B31AC4AF1AE2}"/>
                  </a:ext>
                </a:extLst>
              </p:cNvPr>
              <p:cNvSpPr>
                <a:spLocks noChangeArrowheads="1"/>
              </p:cNvSpPr>
              <p:nvPr/>
            </p:nvSpPr>
            <p:spPr bwMode="auto">
              <a:xfrm>
                <a:off x="4691" y="2472"/>
                <a:ext cx="108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useful building central to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187">
                <a:extLst>
                  <a:ext uri="{FF2B5EF4-FFF2-40B4-BE49-F238E27FC236}">
                    <a16:creationId xmlns:a16="http://schemas.microsoft.com/office/drawing/2014/main" id="{E79C5C63-863B-4387-AC43-1DC884191544}"/>
                  </a:ext>
                </a:extLst>
              </p:cNvPr>
              <p:cNvSpPr>
                <a:spLocks noChangeArrowheads="1"/>
              </p:cNvSpPr>
              <p:nvPr/>
            </p:nvSpPr>
            <p:spPr bwMode="auto">
              <a:xfrm>
                <a:off x="4691" y="2571"/>
                <a:ext cx="71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municipal campus;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188">
                <a:extLst>
                  <a:ext uri="{FF2B5EF4-FFF2-40B4-BE49-F238E27FC236}">
                    <a16:creationId xmlns:a16="http://schemas.microsoft.com/office/drawing/2014/main" id="{E09DA91A-B16A-4FEB-AB17-96DE89046424}"/>
                  </a:ext>
                </a:extLst>
              </p:cNvPr>
              <p:cNvSpPr>
                <a:spLocks noChangeArrowheads="1"/>
              </p:cNvSpPr>
              <p:nvPr/>
            </p:nvSpPr>
            <p:spPr bwMode="auto">
              <a:xfrm>
                <a:off x="5311" y="2571"/>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189">
                <a:extLst>
                  <a:ext uri="{FF2B5EF4-FFF2-40B4-BE49-F238E27FC236}">
                    <a16:creationId xmlns:a16="http://schemas.microsoft.com/office/drawing/2014/main" id="{01B80B0B-DB37-42AA-81A0-367D0A3A0951}"/>
                  </a:ext>
                </a:extLst>
              </p:cNvPr>
              <p:cNvSpPr>
                <a:spLocks noChangeArrowheads="1"/>
              </p:cNvSpPr>
              <p:nvPr/>
            </p:nvSpPr>
            <p:spPr bwMode="auto">
              <a:xfrm>
                <a:off x="4623" y="2671"/>
                <a:ext cx="9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190">
                <a:extLst>
                  <a:ext uri="{FF2B5EF4-FFF2-40B4-BE49-F238E27FC236}">
                    <a16:creationId xmlns:a16="http://schemas.microsoft.com/office/drawing/2014/main" id="{A81305F8-23FF-4CD8-A496-24534A41651C}"/>
                  </a:ext>
                </a:extLst>
              </p:cNvPr>
              <p:cNvSpPr>
                <a:spLocks noChangeArrowheads="1"/>
              </p:cNvSpPr>
              <p:nvPr/>
            </p:nvSpPr>
            <p:spPr bwMode="auto">
              <a:xfrm>
                <a:off x="4661" y="2680"/>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191">
                <a:extLst>
                  <a:ext uri="{FF2B5EF4-FFF2-40B4-BE49-F238E27FC236}">
                    <a16:creationId xmlns:a16="http://schemas.microsoft.com/office/drawing/2014/main" id="{84E41F8E-E779-4D24-B0E9-528309FCF8FC}"/>
                  </a:ext>
                </a:extLst>
              </p:cNvPr>
              <p:cNvSpPr>
                <a:spLocks noChangeArrowheads="1"/>
              </p:cNvSpPr>
              <p:nvPr/>
            </p:nvSpPr>
            <p:spPr bwMode="auto">
              <a:xfrm>
                <a:off x="4691" y="2675"/>
                <a:ext cx="105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Can accommodate needs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192">
                <a:extLst>
                  <a:ext uri="{FF2B5EF4-FFF2-40B4-BE49-F238E27FC236}">
                    <a16:creationId xmlns:a16="http://schemas.microsoft.com/office/drawing/2014/main" id="{87A6832F-8A2A-48E6-9E68-3C64BE6797E2}"/>
                  </a:ext>
                </a:extLst>
              </p:cNvPr>
              <p:cNvSpPr>
                <a:spLocks noChangeArrowheads="1"/>
              </p:cNvSpPr>
              <p:nvPr/>
            </p:nvSpPr>
            <p:spPr bwMode="auto">
              <a:xfrm>
                <a:off x="4691" y="2777"/>
                <a:ext cx="3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other 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193">
                <a:extLst>
                  <a:ext uri="{FF2B5EF4-FFF2-40B4-BE49-F238E27FC236}">
                    <a16:creationId xmlns:a16="http://schemas.microsoft.com/office/drawing/2014/main" id="{0955D668-7343-4425-AE89-75E32B0EE78F}"/>
                  </a:ext>
                </a:extLst>
              </p:cNvPr>
              <p:cNvSpPr>
                <a:spLocks noChangeArrowheads="1"/>
              </p:cNvSpPr>
              <p:nvPr/>
            </p:nvSpPr>
            <p:spPr bwMode="auto">
              <a:xfrm>
                <a:off x="4967" y="2777"/>
                <a:ext cx="73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mmunity groups 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194">
                <a:extLst>
                  <a:ext uri="{FF2B5EF4-FFF2-40B4-BE49-F238E27FC236}">
                    <a16:creationId xmlns:a16="http://schemas.microsoft.com/office/drawing/2014/main" id="{79D4912A-3582-459A-8337-68887B53E6D7}"/>
                  </a:ext>
                </a:extLst>
              </p:cNvPr>
              <p:cNvSpPr>
                <a:spLocks noChangeArrowheads="1"/>
              </p:cNvSpPr>
              <p:nvPr/>
            </p:nvSpPr>
            <p:spPr bwMode="auto">
              <a:xfrm>
                <a:off x="4691" y="2875"/>
                <a:ext cx="71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addition to seniors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Rectangle 195">
                <a:extLst>
                  <a:ext uri="{FF2B5EF4-FFF2-40B4-BE49-F238E27FC236}">
                    <a16:creationId xmlns:a16="http://schemas.microsoft.com/office/drawing/2014/main" id="{4D3AB9DD-B70B-4739-B3C8-6088423F2CE4}"/>
                  </a:ext>
                </a:extLst>
              </p:cNvPr>
              <p:cNvSpPr>
                <a:spLocks noChangeArrowheads="1"/>
              </p:cNvSpPr>
              <p:nvPr/>
            </p:nvSpPr>
            <p:spPr bwMode="auto">
              <a:xfrm>
                <a:off x="5311" y="2875"/>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Rectangle 196">
                <a:extLst>
                  <a:ext uri="{FF2B5EF4-FFF2-40B4-BE49-F238E27FC236}">
                    <a16:creationId xmlns:a16="http://schemas.microsoft.com/office/drawing/2014/main" id="{02432A0A-F484-4190-B794-764CC35575C0}"/>
                  </a:ext>
                </a:extLst>
              </p:cNvPr>
              <p:cNvSpPr>
                <a:spLocks noChangeArrowheads="1"/>
              </p:cNvSpPr>
              <p:nvPr/>
            </p:nvSpPr>
            <p:spPr bwMode="auto">
              <a:xfrm>
                <a:off x="4691" y="2975"/>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197">
                <a:extLst>
                  <a:ext uri="{FF2B5EF4-FFF2-40B4-BE49-F238E27FC236}">
                    <a16:creationId xmlns:a16="http://schemas.microsoft.com/office/drawing/2014/main" id="{6ED83CA5-ECA5-4775-9807-7EABD25D877C}"/>
                  </a:ext>
                </a:extLst>
              </p:cNvPr>
              <p:cNvSpPr>
                <a:spLocks noChangeArrowheads="1"/>
              </p:cNvSpPr>
              <p:nvPr/>
            </p:nvSpPr>
            <p:spPr bwMode="auto">
              <a:xfrm>
                <a:off x="440" y="1872"/>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98">
                <a:extLst>
                  <a:ext uri="{FF2B5EF4-FFF2-40B4-BE49-F238E27FC236}">
                    <a16:creationId xmlns:a16="http://schemas.microsoft.com/office/drawing/2014/main" id="{D6B7CB0C-6E4B-4EE5-820D-F7BE118683ED}"/>
                  </a:ext>
                </a:extLst>
              </p:cNvPr>
              <p:cNvSpPr>
                <a:spLocks noChangeArrowheads="1"/>
              </p:cNvSpPr>
              <p:nvPr/>
            </p:nvSpPr>
            <p:spPr bwMode="auto">
              <a:xfrm>
                <a:off x="444" y="1872"/>
                <a:ext cx="3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99">
                <a:extLst>
                  <a:ext uri="{FF2B5EF4-FFF2-40B4-BE49-F238E27FC236}">
                    <a16:creationId xmlns:a16="http://schemas.microsoft.com/office/drawing/2014/main" id="{DF55FCCC-90CB-4AA9-8F8E-EFB216EAF9DB}"/>
                  </a:ext>
                </a:extLst>
              </p:cNvPr>
              <p:cNvSpPr>
                <a:spLocks noChangeArrowheads="1"/>
              </p:cNvSpPr>
              <p:nvPr/>
            </p:nvSpPr>
            <p:spPr bwMode="auto">
              <a:xfrm>
                <a:off x="756" y="18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00">
                <a:extLst>
                  <a:ext uri="{FF2B5EF4-FFF2-40B4-BE49-F238E27FC236}">
                    <a16:creationId xmlns:a16="http://schemas.microsoft.com/office/drawing/2014/main" id="{380C49D4-943B-45FB-AAE6-E93D385725E7}"/>
                  </a:ext>
                </a:extLst>
              </p:cNvPr>
              <p:cNvSpPr>
                <a:spLocks noChangeArrowheads="1"/>
              </p:cNvSpPr>
              <p:nvPr/>
            </p:nvSpPr>
            <p:spPr bwMode="auto">
              <a:xfrm>
                <a:off x="759" y="1872"/>
                <a:ext cx="127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01">
                <a:extLst>
                  <a:ext uri="{FF2B5EF4-FFF2-40B4-BE49-F238E27FC236}">
                    <a16:creationId xmlns:a16="http://schemas.microsoft.com/office/drawing/2014/main" id="{F85ACDDC-852F-4979-8514-E7D59A31A97B}"/>
                  </a:ext>
                </a:extLst>
              </p:cNvPr>
              <p:cNvSpPr>
                <a:spLocks noChangeArrowheads="1"/>
              </p:cNvSpPr>
              <p:nvPr/>
            </p:nvSpPr>
            <p:spPr bwMode="auto">
              <a:xfrm>
                <a:off x="2031" y="18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02">
                <a:extLst>
                  <a:ext uri="{FF2B5EF4-FFF2-40B4-BE49-F238E27FC236}">
                    <a16:creationId xmlns:a16="http://schemas.microsoft.com/office/drawing/2014/main" id="{E4BB5D77-3E92-4E19-9837-D85BA8F5219A}"/>
                  </a:ext>
                </a:extLst>
              </p:cNvPr>
              <p:cNvSpPr>
                <a:spLocks noChangeArrowheads="1"/>
              </p:cNvSpPr>
              <p:nvPr/>
            </p:nvSpPr>
            <p:spPr bwMode="auto">
              <a:xfrm>
                <a:off x="2034" y="1872"/>
                <a:ext cx="125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203">
                <a:extLst>
                  <a:ext uri="{FF2B5EF4-FFF2-40B4-BE49-F238E27FC236}">
                    <a16:creationId xmlns:a16="http://schemas.microsoft.com/office/drawing/2014/main" id="{928EF633-9A23-49AF-9F57-063E301BB904}"/>
                  </a:ext>
                </a:extLst>
              </p:cNvPr>
              <p:cNvSpPr>
                <a:spLocks noChangeArrowheads="1"/>
              </p:cNvSpPr>
              <p:nvPr/>
            </p:nvSpPr>
            <p:spPr bwMode="auto">
              <a:xfrm>
                <a:off x="3293" y="1872"/>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04">
                <a:extLst>
                  <a:ext uri="{FF2B5EF4-FFF2-40B4-BE49-F238E27FC236}">
                    <a16:creationId xmlns:a16="http://schemas.microsoft.com/office/drawing/2014/main" id="{96AF5EC0-441B-4A0F-9926-D5E032A75169}"/>
                  </a:ext>
                </a:extLst>
              </p:cNvPr>
              <p:cNvSpPr>
                <a:spLocks noChangeArrowheads="1"/>
              </p:cNvSpPr>
              <p:nvPr/>
            </p:nvSpPr>
            <p:spPr bwMode="auto">
              <a:xfrm>
                <a:off x="3297" y="1872"/>
                <a:ext cx="128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206">
              <a:extLst>
                <a:ext uri="{FF2B5EF4-FFF2-40B4-BE49-F238E27FC236}">
                  <a16:creationId xmlns:a16="http://schemas.microsoft.com/office/drawing/2014/main" id="{494FAD81-B950-4664-BCF3-79F54EB5FF3C}"/>
                </a:ext>
              </a:extLst>
            </p:cNvPr>
            <p:cNvSpPr>
              <a:spLocks noChangeArrowheads="1"/>
            </p:cNvSpPr>
            <p:nvPr/>
          </p:nvSpPr>
          <p:spPr bwMode="auto">
            <a:xfrm>
              <a:off x="4580" y="1872"/>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207">
              <a:extLst>
                <a:ext uri="{FF2B5EF4-FFF2-40B4-BE49-F238E27FC236}">
                  <a16:creationId xmlns:a16="http://schemas.microsoft.com/office/drawing/2014/main" id="{65057017-915F-4216-92FE-0FBC5A7AA37B}"/>
                </a:ext>
              </a:extLst>
            </p:cNvPr>
            <p:cNvSpPr>
              <a:spLocks noChangeArrowheads="1"/>
            </p:cNvSpPr>
            <p:nvPr/>
          </p:nvSpPr>
          <p:spPr bwMode="auto">
            <a:xfrm>
              <a:off x="4584" y="1872"/>
              <a:ext cx="120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08">
              <a:extLst>
                <a:ext uri="{FF2B5EF4-FFF2-40B4-BE49-F238E27FC236}">
                  <a16:creationId xmlns:a16="http://schemas.microsoft.com/office/drawing/2014/main" id="{38DB5B6F-7CFD-492A-9EA3-BDEBCE0D5D34}"/>
                </a:ext>
              </a:extLst>
            </p:cNvPr>
            <p:cNvSpPr>
              <a:spLocks noChangeArrowheads="1"/>
            </p:cNvSpPr>
            <p:nvPr/>
          </p:nvSpPr>
          <p:spPr bwMode="auto">
            <a:xfrm>
              <a:off x="5786" y="18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09">
              <a:extLst>
                <a:ext uri="{FF2B5EF4-FFF2-40B4-BE49-F238E27FC236}">
                  <a16:creationId xmlns:a16="http://schemas.microsoft.com/office/drawing/2014/main" id="{182EAEE9-9698-44F3-8B44-679FBDD9B0CA}"/>
                </a:ext>
              </a:extLst>
            </p:cNvPr>
            <p:cNvSpPr>
              <a:spLocks noChangeArrowheads="1"/>
            </p:cNvSpPr>
            <p:nvPr/>
          </p:nvSpPr>
          <p:spPr bwMode="auto">
            <a:xfrm>
              <a:off x="440" y="1875"/>
              <a:ext cx="4" cy="1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0">
              <a:extLst>
                <a:ext uri="{FF2B5EF4-FFF2-40B4-BE49-F238E27FC236}">
                  <a16:creationId xmlns:a16="http://schemas.microsoft.com/office/drawing/2014/main" id="{C5CA9C18-2BA3-4665-B7F1-E4729C814C3C}"/>
                </a:ext>
              </a:extLst>
            </p:cNvPr>
            <p:cNvSpPr>
              <a:spLocks noChangeArrowheads="1"/>
            </p:cNvSpPr>
            <p:nvPr/>
          </p:nvSpPr>
          <p:spPr bwMode="auto">
            <a:xfrm>
              <a:off x="440" y="3074"/>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1">
              <a:extLst>
                <a:ext uri="{FF2B5EF4-FFF2-40B4-BE49-F238E27FC236}">
                  <a16:creationId xmlns:a16="http://schemas.microsoft.com/office/drawing/2014/main" id="{265A1FF0-CAF9-40ED-93F8-61E7B2A383C7}"/>
                </a:ext>
              </a:extLst>
            </p:cNvPr>
            <p:cNvSpPr>
              <a:spLocks noChangeArrowheads="1"/>
            </p:cNvSpPr>
            <p:nvPr/>
          </p:nvSpPr>
          <p:spPr bwMode="auto">
            <a:xfrm>
              <a:off x="440" y="3074"/>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2">
              <a:extLst>
                <a:ext uri="{FF2B5EF4-FFF2-40B4-BE49-F238E27FC236}">
                  <a16:creationId xmlns:a16="http://schemas.microsoft.com/office/drawing/2014/main" id="{0D71AC81-D6DC-4CD0-9C3C-21D877BA517E}"/>
                </a:ext>
              </a:extLst>
            </p:cNvPr>
            <p:cNvSpPr>
              <a:spLocks noChangeArrowheads="1"/>
            </p:cNvSpPr>
            <p:nvPr/>
          </p:nvSpPr>
          <p:spPr bwMode="auto">
            <a:xfrm>
              <a:off x="444" y="3074"/>
              <a:ext cx="3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3">
              <a:extLst>
                <a:ext uri="{FF2B5EF4-FFF2-40B4-BE49-F238E27FC236}">
                  <a16:creationId xmlns:a16="http://schemas.microsoft.com/office/drawing/2014/main" id="{80765063-79D1-4192-A7F6-1ED085F3B2C4}"/>
                </a:ext>
              </a:extLst>
            </p:cNvPr>
            <p:cNvSpPr>
              <a:spLocks noChangeArrowheads="1"/>
            </p:cNvSpPr>
            <p:nvPr/>
          </p:nvSpPr>
          <p:spPr bwMode="auto">
            <a:xfrm>
              <a:off x="756" y="1875"/>
              <a:ext cx="3" cy="1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4">
              <a:extLst>
                <a:ext uri="{FF2B5EF4-FFF2-40B4-BE49-F238E27FC236}">
                  <a16:creationId xmlns:a16="http://schemas.microsoft.com/office/drawing/2014/main" id="{849E6D72-E57A-4C71-9F0F-08B1B3804CE3}"/>
                </a:ext>
              </a:extLst>
            </p:cNvPr>
            <p:cNvSpPr>
              <a:spLocks noChangeArrowheads="1"/>
            </p:cNvSpPr>
            <p:nvPr/>
          </p:nvSpPr>
          <p:spPr bwMode="auto">
            <a:xfrm>
              <a:off x="756" y="307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5">
              <a:extLst>
                <a:ext uri="{FF2B5EF4-FFF2-40B4-BE49-F238E27FC236}">
                  <a16:creationId xmlns:a16="http://schemas.microsoft.com/office/drawing/2014/main" id="{57F6D337-D959-462F-BB3B-2FFDA49D699E}"/>
                </a:ext>
              </a:extLst>
            </p:cNvPr>
            <p:cNvSpPr>
              <a:spLocks noChangeArrowheads="1"/>
            </p:cNvSpPr>
            <p:nvPr/>
          </p:nvSpPr>
          <p:spPr bwMode="auto">
            <a:xfrm>
              <a:off x="759" y="3074"/>
              <a:ext cx="127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6">
              <a:extLst>
                <a:ext uri="{FF2B5EF4-FFF2-40B4-BE49-F238E27FC236}">
                  <a16:creationId xmlns:a16="http://schemas.microsoft.com/office/drawing/2014/main" id="{9AC24FAD-CB63-49BE-833A-44B616CE91B2}"/>
                </a:ext>
              </a:extLst>
            </p:cNvPr>
            <p:cNvSpPr>
              <a:spLocks noChangeArrowheads="1"/>
            </p:cNvSpPr>
            <p:nvPr/>
          </p:nvSpPr>
          <p:spPr bwMode="auto">
            <a:xfrm>
              <a:off x="2031" y="1875"/>
              <a:ext cx="3" cy="1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7">
              <a:extLst>
                <a:ext uri="{FF2B5EF4-FFF2-40B4-BE49-F238E27FC236}">
                  <a16:creationId xmlns:a16="http://schemas.microsoft.com/office/drawing/2014/main" id="{BB2B8D35-2521-4E9B-A66F-FF2D31063A73}"/>
                </a:ext>
              </a:extLst>
            </p:cNvPr>
            <p:cNvSpPr>
              <a:spLocks noChangeArrowheads="1"/>
            </p:cNvSpPr>
            <p:nvPr/>
          </p:nvSpPr>
          <p:spPr bwMode="auto">
            <a:xfrm>
              <a:off x="2031" y="307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8">
              <a:extLst>
                <a:ext uri="{FF2B5EF4-FFF2-40B4-BE49-F238E27FC236}">
                  <a16:creationId xmlns:a16="http://schemas.microsoft.com/office/drawing/2014/main" id="{ED6664C3-2EED-4B3D-B8C7-E03E9D9F30A6}"/>
                </a:ext>
              </a:extLst>
            </p:cNvPr>
            <p:cNvSpPr>
              <a:spLocks noChangeArrowheads="1"/>
            </p:cNvSpPr>
            <p:nvPr/>
          </p:nvSpPr>
          <p:spPr bwMode="auto">
            <a:xfrm>
              <a:off x="2034" y="3074"/>
              <a:ext cx="125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9">
              <a:extLst>
                <a:ext uri="{FF2B5EF4-FFF2-40B4-BE49-F238E27FC236}">
                  <a16:creationId xmlns:a16="http://schemas.microsoft.com/office/drawing/2014/main" id="{E9CEB0FC-F1B9-417C-B807-16813A8FA392}"/>
                </a:ext>
              </a:extLst>
            </p:cNvPr>
            <p:cNvSpPr>
              <a:spLocks noChangeArrowheads="1"/>
            </p:cNvSpPr>
            <p:nvPr/>
          </p:nvSpPr>
          <p:spPr bwMode="auto">
            <a:xfrm>
              <a:off x="3293" y="1875"/>
              <a:ext cx="4" cy="1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0">
              <a:extLst>
                <a:ext uri="{FF2B5EF4-FFF2-40B4-BE49-F238E27FC236}">
                  <a16:creationId xmlns:a16="http://schemas.microsoft.com/office/drawing/2014/main" id="{5D676A8C-9E1E-4EA6-B4B2-FB80419C4F86}"/>
                </a:ext>
              </a:extLst>
            </p:cNvPr>
            <p:cNvSpPr>
              <a:spLocks noChangeArrowheads="1"/>
            </p:cNvSpPr>
            <p:nvPr/>
          </p:nvSpPr>
          <p:spPr bwMode="auto">
            <a:xfrm>
              <a:off x="3293" y="3074"/>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1">
              <a:extLst>
                <a:ext uri="{FF2B5EF4-FFF2-40B4-BE49-F238E27FC236}">
                  <a16:creationId xmlns:a16="http://schemas.microsoft.com/office/drawing/2014/main" id="{0DF6A9D2-9BBC-46AA-820C-63A4324ED2F4}"/>
                </a:ext>
              </a:extLst>
            </p:cNvPr>
            <p:cNvSpPr>
              <a:spLocks noChangeArrowheads="1"/>
            </p:cNvSpPr>
            <p:nvPr/>
          </p:nvSpPr>
          <p:spPr bwMode="auto">
            <a:xfrm>
              <a:off x="3297" y="3074"/>
              <a:ext cx="128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2">
              <a:extLst>
                <a:ext uri="{FF2B5EF4-FFF2-40B4-BE49-F238E27FC236}">
                  <a16:creationId xmlns:a16="http://schemas.microsoft.com/office/drawing/2014/main" id="{EAE1055F-E5AB-4C42-8E61-F68899A2BAC2}"/>
                </a:ext>
              </a:extLst>
            </p:cNvPr>
            <p:cNvSpPr>
              <a:spLocks noChangeArrowheads="1"/>
            </p:cNvSpPr>
            <p:nvPr/>
          </p:nvSpPr>
          <p:spPr bwMode="auto">
            <a:xfrm>
              <a:off x="4580" y="1875"/>
              <a:ext cx="4" cy="1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3">
              <a:extLst>
                <a:ext uri="{FF2B5EF4-FFF2-40B4-BE49-F238E27FC236}">
                  <a16:creationId xmlns:a16="http://schemas.microsoft.com/office/drawing/2014/main" id="{C89837C0-678C-4E5B-A1B9-E2FE271B8920}"/>
                </a:ext>
              </a:extLst>
            </p:cNvPr>
            <p:cNvSpPr>
              <a:spLocks noChangeArrowheads="1"/>
            </p:cNvSpPr>
            <p:nvPr/>
          </p:nvSpPr>
          <p:spPr bwMode="auto">
            <a:xfrm>
              <a:off x="4580" y="3074"/>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4">
              <a:extLst>
                <a:ext uri="{FF2B5EF4-FFF2-40B4-BE49-F238E27FC236}">
                  <a16:creationId xmlns:a16="http://schemas.microsoft.com/office/drawing/2014/main" id="{455FFE47-8E23-4621-B7B6-D6C5E6D0A9A8}"/>
                </a:ext>
              </a:extLst>
            </p:cNvPr>
            <p:cNvSpPr>
              <a:spLocks noChangeArrowheads="1"/>
            </p:cNvSpPr>
            <p:nvPr/>
          </p:nvSpPr>
          <p:spPr bwMode="auto">
            <a:xfrm>
              <a:off x="4584" y="3074"/>
              <a:ext cx="120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25">
              <a:extLst>
                <a:ext uri="{FF2B5EF4-FFF2-40B4-BE49-F238E27FC236}">
                  <a16:creationId xmlns:a16="http://schemas.microsoft.com/office/drawing/2014/main" id="{96D422FF-449F-473B-AB03-957D710D9122}"/>
                </a:ext>
              </a:extLst>
            </p:cNvPr>
            <p:cNvSpPr>
              <a:spLocks noChangeArrowheads="1"/>
            </p:cNvSpPr>
            <p:nvPr/>
          </p:nvSpPr>
          <p:spPr bwMode="auto">
            <a:xfrm>
              <a:off x="5786" y="1875"/>
              <a:ext cx="3" cy="1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26">
              <a:extLst>
                <a:ext uri="{FF2B5EF4-FFF2-40B4-BE49-F238E27FC236}">
                  <a16:creationId xmlns:a16="http://schemas.microsoft.com/office/drawing/2014/main" id="{5C980D76-3395-4FAB-A7A9-B9E43C68DF66}"/>
                </a:ext>
              </a:extLst>
            </p:cNvPr>
            <p:cNvSpPr>
              <a:spLocks noChangeArrowheads="1"/>
            </p:cNvSpPr>
            <p:nvPr/>
          </p:nvSpPr>
          <p:spPr bwMode="auto">
            <a:xfrm>
              <a:off x="5786" y="307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27">
              <a:extLst>
                <a:ext uri="{FF2B5EF4-FFF2-40B4-BE49-F238E27FC236}">
                  <a16:creationId xmlns:a16="http://schemas.microsoft.com/office/drawing/2014/main" id="{9765270B-271F-4718-94F4-53DF4C5B5282}"/>
                </a:ext>
              </a:extLst>
            </p:cNvPr>
            <p:cNvSpPr>
              <a:spLocks noChangeArrowheads="1"/>
            </p:cNvSpPr>
            <p:nvPr/>
          </p:nvSpPr>
          <p:spPr bwMode="auto">
            <a:xfrm>
              <a:off x="5786" y="3074"/>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28">
              <a:extLst>
                <a:ext uri="{FF2B5EF4-FFF2-40B4-BE49-F238E27FC236}">
                  <a16:creationId xmlns:a16="http://schemas.microsoft.com/office/drawing/2014/main" id="{149623E6-8E90-4859-B595-32C5837320F1}"/>
                </a:ext>
              </a:extLst>
            </p:cNvPr>
            <p:cNvSpPr>
              <a:spLocks noChangeArrowheads="1"/>
            </p:cNvSpPr>
            <p:nvPr/>
          </p:nvSpPr>
          <p:spPr bwMode="auto">
            <a:xfrm>
              <a:off x="440" y="3078"/>
              <a:ext cx="6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6" name="Group 231">
            <a:extLst>
              <a:ext uri="{FF2B5EF4-FFF2-40B4-BE49-F238E27FC236}">
                <a16:creationId xmlns:a16="http://schemas.microsoft.com/office/drawing/2014/main" id="{1E1EEEF9-F91D-4E5C-8B37-4D7E663F74DA}"/>
              </a:ext>
            </a:extLst>
          </p:cNvPr>
          <p:cNvGrpSpPr>
            <a:grpSpLocks noChangeAspect="1"/>
          </p:cNvGrpSpPr>
          <p:nvPr/>
        </p:nvGrpSpPr>
        <p:grpSpPr bwMode="auto">
          <a:xfrm>
            <a:off x="360120" y="4334571"/>
            <a:ext cx="8518703" cy="2057619"/>
            <a:chOff x="440" y="3080"/>
            <a:chExt cx="5320" cy="1285"/>
          </a:xfrm>
        </p:grpSpPr>
        <p:sp>
          <p:nvSpPr>
            <p:cNvPr id="237" name="AutoShape 230">
              <a:extLst>
                <a:ext uri="{FF2B5EF4-FFF2-40B4-BE49-F238E27FC236}">
                  <a16:creationId xmlns:a16="http://schemas.microsoft.com/office/drawing/2014/main" id="{0D18C964-3AC6-4D60-9693-12AF15ED1CF2}"/>
                </a:ext>
              </a:extLst>
            </p:cNvPr>
            <p:cNvSpPr>
              <a:spLocks noChangeAspect="1" noChangeArrowheads="1" noTextEdit="1"/>
            </p:cNvSpPr>
            <p:nvPr/>
          </p:nvSpPr>
          <p:spPr bwMode="auto">
            <a:xfrm>
              <a:off x="440" y="3080"/>
              <a:ext cx="5320"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32">
              <a:extLst>
                <a:ext uri="{FF2B5EF4-FFF2-40B4-BE49-F238E27FC236}">
                  <a16:creationId xmlns:a16="http://schemas.microsoft.com/office/drawing/2014/main" id="{0D616704-C303-4A26-B4F6-E4B9A7DF9D89}"/>
                </a:ext>
              </a:extLst>
            </p:cNvPr>
            <p:cNvSpPr>
              <a:spLocks noChangeArrowheads="1"/>
            </p:cNvSpPr>
            <p:nvPr/>
          </p:nvSpPr>
          <p:spPr bwMode="auto">
            <a:xfrm>
              <a:off x="576" y="3084"/>
              <a:ext cx="9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233">
              <a:extLst>
                <a:ext uri="{FF2B5EF4-FFF2-40B4-BE49-F238E27FC236}">
                  <a16:creationId xmlns:a16="http://schemas.microsoft.com/office/drawing/2014/main" id="{4F099CD7-B9D7-4D25-92E5-66DEF46A9347}"/>
                </a:ext>
              </a:extLst>
            </p:cNvPr>
            <p:cNvSpPr>
              <a:spLocks noChangeArrowheads="1"/>
            </p:cNvSpPr>
            <p:nvPr/>
          </p:nvSpPr>
          <p:spPr bwMode="auto">
            <a:xfrm>
              <a:off x="617" y="3084"/>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234">
              <a:extLst>
                <a:ext uri="{FF2B5EF4-FFF2-40B4-BE49-F238E27FC236}">
                  <a16:creationId xmlns:a16="http://schemas.microsoft.com/office/drawing/2014/main" id="{9597E90B-A966-4F82-A89E-CA8FC44C2AA0}"/>
                </a:ext>
              </a:extLst>
            </p:cNvPr>
            <p:cNvSpPr>
              <a:spLocks noChangeArrowheads="1"/>
            </p:cNvSpPr>
            <p:nvPr/>
          </p:nvSpPr>
          <p:spPr bwMode="auto">
            <a:xfrm>
              <a:off x="791" y="3084"/>
              <a:ext cx="51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Relocate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235">
              <a:extLst>
                <a:ext uri="{FF2B5EF4-FFF2-40B4-BE49-F238E27FC236}">
                  <a16:creationId xmlns:a16="http://schemas.microsoft.com/office/drawing/2014/main" id="{FECB081B-AF25-49CC-B69B-54B0DEC1D88E}"/>
                </a:ext>
              </a:extLst>
            </p:cNvPr>
            <p:cNvSpPr>
              <a:spLocks noChangeArrowheads="1"/>
            </p:cNvSpPr>
            <p:nvPr/>
          </p:nvSpPr>
          <p:spPr bwMode="auto">
            <a:xfrm>
              <a:off x="1223" y="3084"/>
              <a:ext cx="53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Senior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236">
              <a:extLst>
                <a:ext uri="{FF2B5EF4-FFF2-40B4-BE49-F238E27FC236}">
                  <a16:creationId xmlns:a16="http://schemas.microsoft.com/office/drawing/2014/main" id="{7CB5B5E0-7EA1-4C85-9536-36E6BC6538FB}"/>
                </a:ext>
              </a:extLst>
            </p:cNvPr>
            <p:cNvSpPr>
              <a:spLocks noChangeArrowheads="1"/>
            </p:cNvSpPr>
            <p:nvPr/>
          </p:nvSpPr>
          <p:spPr bwMode="auto">
            <a:xfrm>
              <a:off x="1674" y="3084"/>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237">
              <a:extLst>
                <a:ext uri="{FF2B5EF4-FFF2-40B4-BE49-F238E27FC236}">
                  <a16:creationId xmlns:a16="http://schemas.microsoft.com/office/drawing/2014/main" id="{686197FE-D345-4769-A22C-46DC2B759EA2}"/>
                </a:ext>
              </a:extLst>
            </p:cNvPr>
            <p:cNvSpPr>
              <a:spLocks noChangeArrowheads="1"/>
            </p:cNvSpPr>
            <p:nvPr/>
          </p:nvSpPr>
          <p:spPr bwMode="auto">
            <a:xfrm>
              <a:off x="1692" y="3084"/>
              <a:ext cx="30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offices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238">
              <a:extLst>
                <a:ext uri="{FF2B5EF4-FFF2-40B4-BE49-F238E27FC236}">
                  <a16:creationId xmlns:a16="http://schemas.microsoft.com/office/drawing/2014/main" id="{44A1D204-AA51-4AF1-9FB7-695A2FF3EE26}"/>
                </a:ext>
              </a:extLst>
            </p:cNvPr>
            <p:cNvSpPr>
              <a:spLocks noChangeArrowheads="1"/>
            </p:cNvSpPr>
            <p:nvPr/>
          </p:nvSpPr>
          <p:spPr bwMode="auto">
            <a:xfrm>
              <a:off x="791" y="3183"/>
              <a:ext cx="20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to 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239">
              <a:extLst>
                <a:ext uri="{FF2B5EF4-FFF2-40B4-BE49-F238E27FC236}">
                  <a16:creationId xmlns:a16="http://schemas.microsoft.com/office/drawing/2014/main" id="{027094B3-AB52-40D9-8209-277E1A585BC9}"/>
                </a:ext>
              </a:extLst>
            </p:cNvPr>
            <p:cNvSpPr>
              <a:spLocks noChangeArrowheads="1"/>
            </p:cNvSpPr>
            <p:nvPr/>
          </p:nvSpPr>
          <p:spPr bwMode="auto">
            <a:xfrm>
              <a:off x="934" y="3183"/>
              <a:ext cx="52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new location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240">
              <a:extLst>
                <a:ext uri="{FF2B5EF4-FFF2-40B4-BE49-F238E27FC236}">
                  <a16:creationId xmlns:a16="http://schemas.microsoft.com/office/drawing/2014/main" id="{8C4EDEC9-1434-416A-B457-8A7D93FCFABD}"/>
                </a:ext>
              </a:extLst>
            </p:cNvPr>
            <p:cNvSpPr>
              <a:spLocks noChangeArrowheads="1"/>
            </p:cNvSpPr>
            <p:nvPr/>
          </p:nvSpPr>
          <p:spPr bwMode="auto">
            <a:xfrm>
              <a:off x="1373" y="3183"/>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241">
              <a:extLst>
                <a:ext uri="{FF2B5EF4-FFF2-40B4-BE49-F238E27FC236}">
                  <a16:creationId xmlns:a16="http://schemas.microsoft.com/office/drawing/2014/main" id="{CCF67076-81CE-47B4-9EED-49366FE8E293}"/>
                </a:ext>
              </a:extLst>
            </p:cNvPr>
            <p:cNvSpPr>
              <a:spLocks noChangeArrowheads="1"/>
            </p:cNvSpPr>
            <p:nvPr/>
          </p:nvSpPr>
          <p:spPr bwMode="auto">
            <a:xfrm>
              <a:off x="1391" y="3183"/>
              <a:ext cx="3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 new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242">
              <a:extLst>
                <a:ext uri="{FF2B5EF4-FFF2-40B4-BE49-F238E27FC236}">
                  <a16:creationId xmlns:a16="http://schemas.microsoft.com/office/drawing/2014/main" id="{4C041DFA-3070-486E-BFD0-B4BEA0757A4D}"/>
                </a:ext>
              </a:extLst>
            </p:cNvPr>
            <p:cNvSpPr>
              <a:spLocks noChangeArrowheads="1"/>
            </p:cNvSpPr>
            <p:nvPr/>
          </p:nvSpPr>
          <p:spPr bwMode="auto">
            <a:xfrm>
              <a:off x="1690" y="3183"/>
              <a:ext cx="30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facility.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Rectangle 243">
              <a:extLst>
                <a:ext uri="{FF2B5EF4-FFF2-40B4-BE49-F238E27FC236}">
                  <a16:creationId xmlns:a16="http://schemas.microsoft.com/office/drawing/2014/main" id="{FFAF4151-B96F-42F5-9B33-57A2CC31CFC4}"/>
                </a:ext>
              </a:extLst>
            </p:cNvPr>
            <p:cNvSpPr>
              <a:spLocks noChangeArrowheads="1"/>
            </p:cNvSpPr>
            <p:nvPr/>
          </p:nvSpPr>
          <p:spPr bwMode="auto">
            <a:xfrm>
              <a:off x="1929" y="3183"/>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Rectangle 244">
              <a:extLst>
                <a:ext uri="{FF2B5EF4-FFF2-40B4-BE49-F238E27FC236}">
                  <a16:creationId xmlns:a16="http://schemas.microsoft.com/office/drawing/2014/main" id="{3326E66B-8589-43E9-A7D8-FFBA63D1CC64}"/>
                </a:ext>
              </a:extLst>
            </p:cNvPr>
            <p:cNvSpPr>
              <a:spLocks noChangeArrowheads="1"/>
            </p:cNvSpPr>
            <p:nvPr/>
          </p:nvSpPr>
          <p:spPr bwMode="auto">
            <a:xfrm>
              <a:off x="2053" y="3083"/>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Rectangle 245">
              <a:extLst>
                <a:ext uri="{FF2B5EF4-FFF2-40B4-BE49-F238E27FC236}">
                  <a16:creationId xmlns:a16="http://schemas.microsoft.com/office/drawing/2014/main" id="{F0565B52-683F-403D-B056-CBB8D5D0A967}"/>
                </a:ext>
              </a:extLst>
            </p:cNvPr>
            <p:cNvSpPr>
              <a:spLocks noChangeArrowheads="1"/>
            </p:cNvSpPr>
            <p:nvPr/>
          </p:nvSpPr>
          <p:spPr bwMode="auto">
            <a:xfrm>
              <a:off x="2090" y="3092"/>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Rectangle 246">
              <a:extLst>
                <a:ext uri="{FF2B5EF4-FFF2-40B4-BE49-F238E27FC236}">
                  <a16:creationId xmlns:a16="http://schemas.microsoft.com/office/drawing/2014/main" id="{04771230-6EB6-42AA-A4FC-6D47A4EC324D}"/>
                </a:ext>
              </a:extLst>
            </p:cNvPr>
            <p:cNvSpPr>
              <a:spLocks noChangeArrowheads="1"/>
            </p:cNvSpPr>
            <p:nvPr/>
          </p:nvSpPr>
          <p:spPr bwMode="auto">
            <a:xfrm>
              <a:off x="2120" y="3087"/>
              <a:ext cx="113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Fully provides for current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Rectangle 247">
              <a:extLst>
                <a:ext uri="{FF2B5EF4-FFF2-40B4-BE49-F238E27FC236}">
                  <a16:creationId xmlns:a16="http://schemas.microsoft.com/office/drawing/2014/main" id="{AFFC894A-F5CA-4B93-9BD9-39E9453FAC63}"/>
                </a:ext>
              </a:extLst>
            </p:cNvPr>
            <p:cNvSpPr>
              <a:spLocks noChangeArrowheads="1"/>
            </p:cNvSpPr>
            <p:nvPr/>
          </p:nvSpPr>
          <p:spPr bwMode="auto">
            <a:xfrm>
              <a:off x="2120" y="3186"/>
              <a:ext cx="75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future 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248">
              <a:extLst>
                <a:ext uri="{FF2B5EF4-FFF2-40B4-BE49-F238E27FC236}">
                  <a16:creationId xmlns:a16="http://schemas.microsoft.com/office/drawing/2014/main" id="{441C9E00-EC72-461E-9F6A-CA7BA79C5A28}"/>
                </a:ext>
              </a:extLst>
            </p:cNvPr>
            <p:cNvSpPr>
              <a:spLocks noChangeArrowheads="1"/>
            </p:cNvSpPr>
            <p:nvPr/>
          </p:nvSpPr>
          <p:spPr bwMode="auto">
            <a:xfrm>
              <a:off x="2770" y="3186"/>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Rectangle 249">
              <a:extLst>
                <a:ext uri="{FF2B5EF4-FFF2-40B4-BE49-F238E27FC236}">
                  <a16:creationId xmlns:a16="http://schemas.microsoft.com/office/drawing/2014/main" id="{97C752D3-70DB-4A5C-A9BE-396514D6B1F9}"/>
                </a:ext>
              </a:extLst>
            </p:cNvPr>
            <p:cNvSpPr>
              <a:spLocks noChangeArrowheads="1"/>
            </p:cNvSpPr>
            <p:nvPr/>
          </p:nvSpPr>
          <p:spPr bwMode="auto">
            <a:xfrm>
              <a:off x="2053" y="3285"/>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6" name="Rectangle 250">
              <a:extLst>
                <a:ext uri="{FF2B5EF4-FFF2-40B4-BE49-F238E27FC236}">
                  <a16:creationId xmlns:a16="http://schemas.microsoft.com/office/drawing/2014/main" id="{C2316CA3-BCBC-495D-A382-BB67D124D0DA}"/>
                </a:ext>
              </a:extLst>
            </p:cNvPr>
            <p:cNvSpPr>
              <a:spLocks noChangeArrowheads="1"/>
            </p:cNvSpPr>
            <p:nvPr/>
          </p:nvSpPr>
          <p:spPr bwMode="auto">
            <a:xfrm>
              <a:off x="2090" y="3294"/>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7" name="Rectangle 251">
              <a:extLst>
                <a:ext uri="{FF2B5EF4-FFF2-40B4-BE49-F238E27FC236}">
                  <a16:creationId xmlns:a16="http://schemas.microsoft.com/office/drawing/2014/main" id="{3AF43A39-87DE-475C-B4BA-428CCF40208B}"/>
                </a:ext>
              </a:extLst>
            </p:cNvPr>
            <p:cNvSpPr>
              <a:spLocks noChangeArrowheads="1"/>
            </p:cNvSpPr>
            <p:nvPr/>
          </p:nvSpPr>
          <p:spPr bwMode="auto">
            <a:xfrm>
              <a:off x="2120" y="3289"/>
              <a:ext cx="10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Resolves all physical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252">
              <a:extLst>
                <a:ext uri="{FF2B5EF4-FFF2-40B4-BE49-F238E27FC236}">
                  <a16:creationId xmlns:a16="http://schemas.microsoft.com/office/drawing/2014/main" id="{B49669D7-3B0C-45A3-BDDE-BDB1B98F1E3A}"/>
                </a:ext>
              </a:extLst>
            </p:cNvPr>
            <p:cNvSpPr>
              <a:spLocks noChangeArrowheads="1"/>
            </p:cNvSpPr>
            <p:nvPr/>
          </p:nvSpPr>
          <p:spPr bwMode="auto">
            <a:xfrm>
              <a:off x="3022" y="3289"/>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253">
              <a:extLst>
                <a:ext uri="{FF2B5EF4-FFF2-40B4-BE49-F238E27FC236}">
                  <a16:creationId xmlns:a16="http://schemas.microsoft.com/office/drawing/2014/main" id="{80027B55-785B-486B-8159-1BA433C0DC4B}"/>
                </a:ext>
              </a:extLst>
            </p:cNvPr>
            <p:cNvSpPr>
              <a:spLocks noChangeArrowheads="1"/>
            </p:cNvSpPr>
            <p:nvPr/>
          </p:nvSpPr>
          <p:spPr bwMode="auto">
            <a:xfrm>
              <a:off x="2053" y="3390"/>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254">
              <a:extLst>
                <a:ext uri="{FF2B5EF4-FFF2-40B4-BE49-F238E27FC236}">
                  <a16:creationId xmlns:a16="http://schemas.microsoft.com/office/drawing/2014/main" id="{60256EA4-206B-4DC6-8CED-840781AC0668}"/>
                </a:ext>
              </a:extLst>
            </p:cNvPr>
            <p:cNvSpPr>
              <a:spLocks noChangeArrowheads="1"/>
            </p:cNvSpPr>
            <p:nvPr/>
          </p:nvSpPr>
          <p:spPr bwMode="auto">
            <a:xfrm>
              <a:off x="2090" y="3399"/>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255">
              <a:extLst>
                <a:ext uri="{FF2B5EF4-FFF2-40B4-BE49-F238E27FC236}">
                  <a16:creationId xmlns:a16="http://schemas.microsoft.com/office/drawing/2014/main" id="{F5435210-70F5-4426-9733-DEE157E1D053}"/>
                </a:ext>
              </a:extLst>
            </p:cNvPr>
            <p:cNvSpPr>
              <a:spLocks noChangeArrowheads="1"/>
            </p:cNvSpPr>
            <p:nvPr/>
          </p:nvSpPr>
          <p:spPr bwMode="auto">
            <a:xfrm>
              <a:off x="2120" y="3394"/>
              <a:ext cx="125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Resolves existing site restrictions;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256">
              <a:extLst>
                <a:ext uri="{FF2B5EF4-FFF2-40B4-BE49-F238E27FC236}">
                  <a16:creationId xmlns:a16="http://schemas.microsoft.com/office/drawing/2014/main" id="{5F337735-6477-4F38-89A9-F8F1A805511C}"/>
                </a:ext>
              </a:extLst>
            </p:cNvPr>
            <p:cNvSpPr>
              <a:spLocks noChangeArrowheads="1"/>
            </p:cNvSpPr>
            <p:nvPr/>
          </p:nvSpPr>
          <p:spPr bwMode="auto">
            <a:xfrm>
              <a:off x="3225" y="3394"/>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Rectangle 257">
              <a:extLst>
                <a:ext uri="{FF2B5EF4-FFF2-40B4-BE49-F238E27FC236}">
                  <a16:creationId xmlns:a16="http://schemas.microsoft.com/office/drawing/2014/main" id="{88B14A73-94CB-49FD-ADE0-4BFFBE47557E}"/>
                </a:ext>
              </a:extLst>
            </p:cNvPr>
            <p:cNvSpPr>
              <a:spLocks noChangeArrowheads="1"/>
            </p:cNvSpPr>
            <p:nvPr/>
          </p:nvSpPr>
          <p:spPr bwMode="auto">
            <a:xfrm>
              <a:off x="2053" y="3492"/>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Rectangle 258">
              <a:extLst>
                <a:ext uri="{FF2B5EF4-FFF2-40B4-BE49-F238E27FC236}">
                  <a16:creationId xmlns:a16="http://schemas.microsoft.com/office/drawing/2014/main" id="{90E792FE-38B3-4A8A-8541-794E4140390D}"/>
                </a:ext>
              </a:extLst>
            </p:cNvPr>
            <p:cNvSpPr>
              <a:spLocks noChangeArrowheads="1"/>
            </p:cNvSpPr>
            <p:nvPr/>
          </p:nvSpPr>
          <p:spPr bwMode="auto">
            <a:xfrm>
              <a:off x="2090" y="3501"/>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Rectangle 259">
              <a:extLst>
                <a:ext uri="{FF2B5EF4-FFF2-40B4-BE49-F238E27FC236}">
                  <a16:creationId xmlns:a16="http://schemas.microsoft.com/office/drawing/2014/main" id="{FF792227-11AE-45F2-A708-1FF50770C5EE}"/>
                </a:ext>
              </a:extLst>
            </p:cNvPr>
            <p:cNvSpPr>
              <a:spLocks noChangeArrowheads="1"/>
            </p:cNvSpPr>
            <p:nvPr/>
          </p:nvSpPr>
          <p:spPr bwMode="auto">
            <a:xfrm>
              <a:off x="2120" y="3496"/>
              <a:ext cx="117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Allows for maintaining existing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260">
              <a:extLst>
                <a:ext uri="{FF2B5EF4-FFF2-40B4-BE49-F238E27FC236}">
                  <a16:creationId xmlns:a16="http://schemas.microsoft.com/office/drawing/2014/main" id="{B8A42DED-5367-4CBD-9A15-F21442F32A45}"/>
                </a:ext>
              </a:extLst>
            </p:cNvPr>
            <p:cNvSpPr>
              <a:spLocks noChangeArrowheads="1"/>
            </p:cNvSpPr>
            <p:nvPr/>
          </p:nvSpPr>
          <p:spPr bwMode="auto">
            <a:xfrm>
              <a:off x="2120" y="3596"/>
              <a:ext cx="55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for 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261">
              <a:extLst>
                <a:ext uri="{FF2B5EF4-FFF2-40B4-BE49-F238E27FC236}">
                  <a16:creationId xmlns:a16="http://schemas.microsoft.com/office/drawing/2014/main" id="{5C45CBA6-64FA-41A3-8C8F-7C8AA087888E}"/>
                </a:ext>
              </a:extLst>
            </p:cNvPr>
            <p:cNvSpPr>
              <a:spLocks noChangeArrowheads="1"/>
            </p:cNvSpPr>
            <p:nvPr/>
          </p:nvSpPr>
          <p:spPr bwMode="auto">
            <a:xfrm>
              <a:off x="2586" y="3596"/>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262">
              <a:extLst>
                <a:ext uri="{FF2B5EF4-FFF2-40B4-BE49-F238E27FC236}">
                  <a16:creationId xmlns:a16="http://schemas.microsoft.com/office/drawing/2014/main" id="{BD8C4542-A54C-4F2B-856E-62D9DE2431FE}"/>
                </a:ext>
              </a:extLst>
            </p:cNvPr>
            <p:cNvSpPr>
              <a:spLocks noChangeArrowheads="1"/>
            </p:cNvSpPr>
            <p:nvPr/>
          </p:nvSpPr>
          <p:spPr bwMode="auto">
            <a:xfrm>
              <a:off x="2611" y="3596"/>
              <a:ext cx="53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purposing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Rectangle 263">
              <a:extLst>
                <a:ext uri="{FF2B5EF4-FFF2-40B4-BE49-F238E27FC236}">
                  <a16:creationId xmlns:a16="http://schemas.microsoft.com/office/drawing/2014/main" id="{C381F438-537A-407A-9657-8B89093DC1E3}"/>
                </a:ext>
              </a:extLst>
            </p:cNvPr>
            <p:cNvSpPr>
              <a:spLocks noChangeArrowheads="1"/>
            </p:cNvSpPr>
            <p:nvPr/>
          </p:nvSpPr>
          <p:spPr bwMode="auto">
            <a:xfrm>
              <a:off x="2120" y="3695"/>
              <a:ext cx="2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Rectangle 264">
              <a:extLst>
                <a:ext uri="{FF2B5EF4-FFF2-40B4-BE49-F238E27FC236}">
                  <a16:creationId xmlns:a16="http://schemas.microsoft.com/office/drawing/2014/main" id="{9511E12D-A336-4F80-8AD3-6EB909560636}"/>
                </a:ext>
              </a:extLst>
            </p:cNvPr>
            <p:cNvSpPr>
              <a:spLocks noChangeArrowheads="1"/>
            </p:cNvSpPr>
            <p:nvPr/>
          </p:nvSpPr>
          <p:spPr bwMode="auto">
            <a:xfrm>
              <a:off x="2321" y="3695"/>
              <a:ext cx="14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265">
              <a:extLst>
                <a:ext uri="{FF2B5EF4-FFF2-40B4-BE49-F238E27FC236}">
                  <a16:creationId xmlns:a16="http://schemas.microsoft.com/office/drawing/2014/main" id="{E82C1A09-6CA8-42A5-87FE-C4A279272F9B}"/>
                </a:ext>
              </a:extLst>
            </p:cNvPr>
            <p:cNvSpPr>
              <a:spLocks noChangeArrowheads="1"/>
            </p:cNvSpPr>
            <p:nvPr/>
          </p:nvSpPr>
          <p:spPr bwMode="auto">
            <a:xfrm>
              <a:off x="2409" y="3695"/>
              <a:ext cx="53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Senior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Rectangle 266">
              <a:extLst>
                <a:ext uri="{FF2B5EF4-FFF2-40B4-BE49-F238E27FC236}">
                  <a16:creationId xmlns:a16="http://schemas.microsoft.com/office/drawing/2014/main" id="{629E040B-0747-46CE-8C7B-947937357953}"/>
                </a:ext>
              </a:extLst>
            </p:cNvPr>
            <p:cNvSpPr>
              <a:spLocks noChangeArrowheads="1"/>
            </p:cNvSpPr>
            <p:nvPr/>
          </p:nvSpPr>
          <p:spPr bwMode="auto">
            <a:xfrm>
              <a:off x="2861" y="3695"/>
              <a:ext cx="7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3" name="Rectangle 267">
              <a:extLst>
                <a:ext uri="{FF2B5EF4-FFF2-40B4-BE49-F238E27FC236}">
                  <a16:creationId xmlns:a16="http://schemas.microsoft.com/office/drawing/2014/main" id="{C39A1466-919D-4DCE-8C27-AEB1526C06A6}"/>
                </a:ext>
              </a:extLst>
            </p:cNvPr>
            <p:cNvSpPr>
              <a:spLocks noChangeArrowheads="1"/>
            </p:cNvSpPr>
            <p:nvPr/>
          </p:nvSpPr>
          <p:spPr bwMode="auto">
            <a:xfrm>
              <a:off x="2884" y="3695"/>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Rectangle 268">
              <a:extLst>
                <a:ext uri="{FF2B5EF4-FFF2-40B4-BE49-F238E27FC236}">
                  <a16:creationId xmlns:a16="http://schemas.microsoft.com/office/drawing/2014/main" id="{FEF554F7-2F41-4DA2-AF78-4EE684EE7C58}"/>
                </a:ext>
              </a:extLst>
            </p:cNvPr>
            <p:cNvSpPr>
              <a:spLocks noChangeArrowheads="1"/>
            </p:cNvSpPr>
            <p:nvPr/>
          </p:nvSpPr>
          <p:spPr bwMode="auto">
            <a:xfrm>
              <a:off x="2053" y="379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Rectangle 269">
              <a:extLst>
                <a:ext uri="{FF2B5EF4-FFF2-40B4-BE49-F238E27FC236}">
                  <a16:creationId xmlns:a16="http://schemas.microsoft.com/office/drawing/2014/main" id="{D4F3E95C-29F1-4988-BFD3-623CAFA9A21C}"/>
                </a:ext>
              </a:extLst>
            </p:cNvPr>
            <p:cNvSpPr>
              <a:spLocks noChangeArrowheads="1"/>
            </p:cNvSpPr>
            <p:nvPr/>
          </p:nvSpPr>
          <p:spPr bwMode="auto">
            <a:xfrm>
              <a:off x="2090" y="3803"/>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Rectangle 270">
              <a:extLst>
                <a:ext uri="{FF2B5EF4-FFF2-40B4-BE49-F238E27FC236}">
                  <a16:creationId xmlns:a16="http://schemas.microsoft.com/office/drawing/2014/main" id="{E687C5AE-036F-48CF-9011-6C56575EEE3A}"/>
                </a:ext>
              </a:extLst>
            </p:cNvPr>
            <p:cNvSpPr>
              <a:spLocks noChangeArrowheads="1"/>
            </p:cNvSpPr>
            <p:nvPr/>
          </p:nvSpPr>
          <p:spPr bwMode="auto">
            <a:xfrm>
              <a:off x="2120" y="3798"/>
              <a:ext cx="102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Opportunity to locate new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Rectangle 271">
              <a:extLst>
                <a:ext uri="{FF2B5EF4-FFF2-40B4-BE49-F238E27FC236}">
                  <a16:creationId xmlns:a16="http://schemas.microsoft.com/office/drawing/2014/main" id="{D089602E-4E3E-49FF-836B-0778A07CB800}"/>
                </a:ext>
              </a:extLst>
            </p:cNvPr>
            <p:cNvSpPr>
              <a:spLocks noChangeArrowheads="1"/>
            </p:cNvSpPr>
            <p:nvPr/>
          </p:nvSpPr>
          <p:spPr bwMode="auto">
            <a:xfrm>
              <a:off x="3011" y="3798"/>
              <a:ext cx="29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Senior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Rectangle 272">
              <a:extLst>
                <a:ext uri="{FF2B5EF4-FFF2-40B4-BE49-F238E27FC236}">
                  <a16:creationId xmlns:a16="http://schemas.microsoft.com/office/drawing/2014/main" id="{74242E18-B1B2-4813-9347-F831C6F1E1F8}"/>
                </a:ext>
              </a:extLst>
            </p:cNvPr>
            <p:cNvSpPr>
              <a:spLocks noChangeArrowheads="1"/>
            </p:cNvSpPr>
            <p:nvPr/>
          </p:nvSpPr>
          <p:spPr bwMode="auto">
            <a:xfrm>
              <a:off x="2120" y="3899"/>
              <a:ext cx="2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273">
              <a:extLst>
                <a:ext uri="{FF2B5EF4-FFF2-40B4-BE49-F238E27FC236}">
                  <a16:creationId xmlns:a16="http://schemas.microsoft.com/office/drawing/2014/main" id="{3416800B-4310-492B-BA91-D96862DFBB55}"/>
                </a:ext>
              </a:extLst>
            </p:cNvPr>
            <p:cNvSpPr>
              <a:spLocks noChangeArrowheads="1"/>
            </p:cNvSpPr>
            <p:nvPr/>
          </p:nvSpPr>
          <p:spPr bwMode="auto">
            <a:xfrm>
              <a:off x="2344" y="3899"/>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274">
              <a:extLst>
                <a:ext uri="{FF2B5EF4-FFF2-40B4-BE49-F238E27FC236}">
                  <a16:creationId xmlns:a16="http://schemas.microsoft.com/office/drawing/2014/main" id="{791CDB10-64DF-4EAA-B0ED-4AA503FAB63F}"/>
                </a:ext>
              </a:extLst>
            </p:cNvPr>
            <p:cNvSpPr>
              <a:spLocks noChangeArrowheads="1"/>
            </p:cNvSpPr>
            <p:nvPr/>
          </p:nvSpPr>
          <p:spPr bwMode="auto">
            <a:xfrm>
              <a:off x="2361" y="3899"/>
              <a:ext cx="93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 more advantageous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275">
              <a:extLst>
                <a:ext uri="{FF2B5EF4-FFF2-40B4-BE49-F238E27FC236}">
                  <a16:creationId xmlns:a16="http://schemas.microsoft.com/office/drawing/2014/main" id="{F0A8FFBC-CF05-4200-96F5-11E5F9659645}"/>
                </a:ext>
              </a:extLst>
            </p:cNvPr>
            <p:cNvSpPr>
              <a:spLocks noChangeArrowheads="1"/>
            </p:cNvSpPr>
            <p:nvPr/>
          </p:nvSpPr>
          <p:spPr bwMode="auto">
            <a:xfrm>
              <a:off x="2120" y="3998"/>
              <a:ext cx="35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location;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Rectangle 276">
              <a:extLst>
                <a:ext uri="{FF2B5EF4-FFF2-40B4-BE49-F238E27FC236}">
                  <a16:creationId xmlns:a16="http://schemas.microsoft.com/office/drawing/2014/main" id="{D761CFA4-7466-4408-B6AA-5C36690DAADA}"/>
                </a:ext>
              </a:extLst>
            </p:cNvPr>
            <p:cNvSpPr>
              <a:spLocks noChangeArrowheads="1"/>
            </p:cNvSpPr>
            <p:nvPr/>
          </p:nvSpPr>
          <p:spPr bwMode="auto">
            <a:xfrm>
              <a:off x="2407" y="3998"/>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Rectangle 277">
              <a:extLst>
                <a:ext uri="{FF2B5EF4-FFF2-40B4-BE49-F238E27FC236}">
                  <a16:creationId xmlns:a16="http://schemas.microsoft.com/office/drawing/2014/main" id="{B3B4B183-1167-456C-91B5-18BE5D54051D}"/>
                </a:ext>
              </a:extLst>
            </p:cNvPr>
            <p:cNvSpPr>
              <a:spLocks noChangeArrowheads="1"/>
            </p:cNvSpPr>
            <p:nvPr/>
          </p:nvSpPr>
          <p:spPr bwMode="auto">
            <a:xfrm>
              <a:off x="2053" y="4095"/>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Rectangle 278">
              <a:extLst>
                <a:ext uri="{FF2B5EF4-FFF2-40B4-BE49-F238E27FC236}">
                  <a16:creationId xmlns:a16="http://schemas.microsoft.com/office/drawing/2014/main" id="{6FC57280-EEEF-4AA5-87B1-6FB4DDF49BC2}"/>
                </a:ext>
              </a:extLst>
            </p:cNvPr>
            <p:cNvSpPr>
              <a:spLocks noChangeArrowheads="1"/>
            </p:cNvSpPr>
            <p:nvPr/>
          </p:nvSpPr>
          <p:spPr bwMode="auto">
            <a:xfrm>
              <a:off x="3314" y="3083"/>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279">
              <a:extLst>
                <a:ext uri="{FF2B5EF4-FFF2-40B4-BE49-F238E27FC236}">
                  <a16:creationId xmlns:a16="http://schemas.microsoft.com/office/drawing/2014/main" id="{54C71989-92C9-4EDD-B45D-F6536E406B5A}"/>
                </a:ext>
              </a:extLst>
            </p:cNvPr>
            <p:cNvSpPr>
              <a:spLocks noChangeArrowheads="1"/>
            </p:cNvSpPr>
            <p:nvPr/>
          </p:nvSpPr>
          <p:spPr bwMode="auto">
            <a:xfrm>
              <a:off x="3351" y="3092"/>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Rectangle 280">
              <a:extLst>
                <a:ext uri="{FF2B5EF4-FFF2-40B4-BE49-F238E27FC236}">
                  <a16:creationId xmlns:a16="http://schemas.microsoft.com/office/drawing/2014/main" id="{696EC0B4-487E-4985-A766-B8F20C6CBD59}"/>
                </a:ext>
              </a:extLst>
            </p:cNvPr>
            <p:cNvSpPr>
              <a:spLocks noChangeArrowheads="1"/>
            </p:cNvSpPr>
            <p:nvPr/>
          </p:nvSpPr>
          <p:spPr bwMode="auto">
            <a:xfrm>
              <a:off x="3381" y="3087"/>
              <a:ext cx="76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Higher cost than #1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Rectangle 281">
              <a:extLst>
                <a:ext uri="{FF2B5EF4-FFF2-40B4-BE49-F238E27FC236}">
                  <a16:creationId xmlns:a16="http://schemas.microsoft.com/office/drawing/2014/main" id="{6931EB49-C82B-43D3-A970-A3A7EAE95422}"/>
                </a:ext>
              </a:extLst>
            </p:cNvPr>
            <p:cNvSpPr>
              <a:spLocks noChangeArrowheads="1"/>
            </p:cNvSpPr>
            <p:nvPr/>
          </p:nvSpPr>
          <p:spPr bwMode="auto">
            <a:xfrm>
              <a:off x="4040" y="3087"/>
              <a:ext cx="51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and possibly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8" name="Rectangle 282">
              <a:extLst>
                <a:ext uri="{FF2B5EF4-FFF2-40B4-BE49-F238E27FC236}">
                  <a16:creationId xmlns:a16="http://schemas.microsoft.com/office/drawing/2014/main" id="{F2DEBCE4-E282-4C47-84B0-9703241DC5BE}"/>
                </a:ext>
              </a:extLst>
            </p:cNvPr>
            <p:cNvSpPr>
              <a:spLocks noChangeArrowheads="1"/>
            </p:cNvSpPr>
            <p:nvPr/>
          </p:nvSpPr>
          <p:spPr bwMode="auto">
            <a:xfrm>
              <a:off x="3381" y="3186"/>
              <a:ext cx="25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of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9" name="Rectangle 283">
              <a:extLst>
                <a:ext uri="{FF2B5EF4-FFF2-40B4-BE49-F238E27FC236}">
                  <a16:creationId xmlns:a16="http://schemas.microsoft.com/office/drawing/2014/main" id="{43A8DE13-1018-4078-8E70-95A7FEC34846}"/>
                </a:ext>
              </a:extLst>
            </p:cNvPr>
            <p:cNvSpPr>
              <a:spLocks noChangeArrowheads="1"/>
            </p:cNvSpPr>
            <p:nvPr/>
          </p:nvSpPr>
          <p:spPr bwMode="auto">
            <a:xfrm>
              <a:off x="3569" y="3186"/>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Rectangle 284">
              <a:extLst>
                <a:ext uri="{FF2B5EF4-FFF2-40B4-BE49-F238E27FC236}">
                  <a16:creationId xmlns:a16="http://schemas.microsoft.com/office/drawing/2014/main" id="{819760D0-A847-45CB-9E92-8CD5927AAE42}"/>
                </a:ext>
              </a:extLst>
            </p:cNvPr>
            <p:cNvSpPr>
              <a:spLocks noChangeArrowheads="1"/>
            </p:cNvSpPr>
            <p:nvPr/>
          </p:nvSpPr>
          <p:spPr bwMode="auto">
            <a:xfrm>
              <a:off x="3314" y="3285"/>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1" name="Rectangle 285">
              <a:extLst>
                <a:ext uri="{FF2B5EF4-FFF2-40B4-BE49-F238E27FC236}">
                  <a16:creationId xmlns:a16="http://schemas.microsoft.com/office/drawing/2014/main" id="{8B57F17C-82CB-4B6F-9EFE-6BAE277BE85E}"/>
                </a:ext>
              </a:extLst>
            </p:cNvPr>
            <p:cNvSpPr>
              <a:spLocks noChangeArrowheads="1"/>
            </p:cNvSpPr>
            <p:nvPr/>
          </p:nvSpPr>
          <p:spPr bwMode="auto">
            <a:xfrm>
              <a:off x="3351" y="3294"/>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2" name="Rectangle 286">
              <a:extLst>
                <a:ext uri="{FF2B5EF4-FFF2-40B4-BE49-F238E27FC236}">
                  <a16:creationId xmlns:a16="http://schemas.microsoft.com/office/drawing/2014/main" id="{BFDE775F-E33E-4A0B-B4C3-916B0C4CD3AF}"/>
                </a:ext>
              </a:extLst>
            </p:cNvPr>
            <p:cNvSpPr>
              <a:spLocks noChangeArrowheads="1"/>
            </p:cNvSpPr>
            <p:nvPr/>
          </p:nvSpPr>
          <p:spPr bwMode="auto">
            <a:xfrm>
              <a:off x="3381" y="3289"/>
              <a:ext cx="10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Requires an available town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Rectangle 287">
              <a:extLst>
                <a:ext uri="{FF2B5EF4-FFF2-40B4-BE49-F238E27FC236}">
                  <a16:creationId xmlns:a16="http://schemas.microsoft.com/office/drawing/2014/main" id="{E1FA0BD8-BD87-4C26-BE01-3AAB2BBDAF65}"/>
                </a:ext>
              </a:extLst>
            </p:cNvPr>
            <p:cNvSpPr>
              <a:spLocks noChangeArrowheads="1"/>
            </p:cNvSpPr>
            <p:nvPr/>
          </p:nvSpPr>
          <p:spPr bwMode="auto">
            <a:xfrm>
              <a:off x="4270" y="3289"/>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Rectangle 288">
              <a:extLst>
                <a:ext uri="{FF2B5EF4-FFF2-40B4-BE49-F238E27FC236}">
                  <a16:creationId xmlns:a16="http://schemas.microsoft.com/office/drawing/2014/main" id="{9A74878E-467F-47E6-A85D-F49974F2624C}"/>
                </a:ext>
              </a:extLst>
            </p:cNvPr>
            <p:cNvSpPr>
              <a:spLocks noChangeArrowheads="1"/>
            </p:cNvSpPr>
            <p:nvPr/>
          </p:nvSpPr>
          <p:spPr bwMode="auto">
            <a:xfrm>
              <a:off x="3381" y="3390"/>
              <a:ext cx="4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owned site.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Rectangle 289">
              <a:extLst>
                <a:ext uri="{FF2B5EF4-FFF2-40B4-BE49-F238E27FC236}">
                  <a16:creationId xmlns:a16="http://schemas.microsoft.com/office/drawing/2014/main" id="{C8FFB268-0EF3-46C3-A241-EEB96ACDDCCB}"/>
                </a:ext>
              </a:extLst>
            </p:cNvPr>
            <p:cNvSpPr>
              <a:spLocks noChangeArrowheads="1"/>
            </p:cNvSpPr>
            <p:nvPr/>
          </p:nvSpPr>
          <p:spPr bwMode="auto">
            <a:xfrm>
              <a:off x="3764" y="3390"/>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Rectangle 290">
              <a:extLst>
                <a:ext uri="{FF2B5EF4-FFF2-40B4-BE49-F238E27FC236}">
                  <a16:creationId xmlns:a16="http://schemas.microsoft.com/office/drawing/2014/main" id="{6F8A4083-E51B-4AE8-8BBC-D6007820F925}"/>
                </a:ext>
              </a:extLst>
            </p:cNvPr>
            <p:cNvSpPr>
              <a:spLocks noChangeArrowheads="1"/>
            </p:cNvSpPr>
            <p:nvPr/>
          </p:nvSpPr>
          <p:spPr bwMode="auto">
            <a:xfrm>
              <a:off x="3314" y="3487"/>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291">
              <a:extLst>
                <a:ext uri="{FF2B5EF4-FFF2-40B4-BE49-F238E27FC236}">
                  <a16:creationId xmlns:a16="http://schemas.microsoft.com/office/drawing/2014/main" id="{1A64722E-6AA9-4B10-A9A4-F50F815DCC80}"/>
                </a:ext>
              </a:extLst>
            </p:cNvPr>
            <p:cNvSpPr>
              <a:spLocks noChangeArrowheads="1"/>
            </p:cNvSpPr>
            <p:nvPr/>
          </p:nvSpPr>
          <p:spPr bwMode="auto">
            <a:xfrm>
              <a:off x="4593" y="3084"/>
              <a:ext cx="60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292">
              <a:extLst>
                <a:ext uri="{FF2B5EF4-FFF2-40B4-BE49-F238E27FC236}">
                  <a16:creationId xmlns:a16="http://schemas.microsoft.com/office/drawing/2014/main" id="{BBEFEC00-2641-4C80-AC12-9A2E87856D5C}"/>
                </a:ext>
              </a:extLst>
            </p:cNvPr>
            <p:cNvSpPr>
              <a:spLocks noChangeArrowheads="1"/>
            </p:cNvSpPr>
            <p:nvPr/>
          </p:nvSpPr>
          <p:spPr bwMode="auto">
            <a:xfrm>
              <a:off x="5103" y="3084"/>
              <a:ext cx="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293">
              <a:extLst>
                <a:ext uri="{FF2B5EF4-FFF2-40B4-BE49-F238E27FC236}">
                  <a16:creationId xmlns:a16="http://schemas.microsoft.com/office/drawing/2014/main" id="{E927B792-69A6-442D-8D03-9238915DB468}"/>
                </a:ext>
              </a:extLst>
            </p:cNvPr>
            <p:cNvSpPr>
              <a:spLocks noChangeArrowheads="1"/>
            </p:cNvSpPr>
            <p:nvPr/>
          </p:nvSpPr>
          <p:spPr bwMode="auto">
            <a:xfrm>
              <a:off x="5120" y="3084"/>
              <a:ext cx="11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Rectangle 294">
              <a:extLst>
                <a:ext uri="{FF2B5EF4-FFF2-40B4-BE49-F238E27FC236}">
                  <a16:creationId xmlns:a16="http://schemas.microsoft.com/office/drawing/2014/main" id="{80C2A384-334F-47EF-8EF4-F08B1256D180}"/>
                </a:ext>
              </a:extLst>
            </p:cNvPr>
            <p:cNvSpPr>
              <a:spLocks noChangeArrowheads="1"/>
            </p:cNvSpPr>
            <p:nvPr/>
          </p:nvSpPr>
          <p:spPr bwMode="auto">
            <a:xfrm>
              <a:off x="5182" y="3084"/>
              <a:ext cx="6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alternate site is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1" name="Rectangle 295">
              <a:extLst>
                <a:ext uri="{FF2B5EF4-FFF2-40B4-BE49-F238E27FC236}">
                  <a16:creationId xmlns:a16="http://schemas.microsoft.com/office/drawing/2014/main" id="{F3E94031-4B5A-42D9-8BDD-4F58ACC5099E}"/>
                </a:ext>
              </a:extLst>
            </p:cNvPr>
            <p:cNvSpPr>
              <a:spLocks noChangeArrowheads="1"/>
            </p:cNvSpPr>
            <p:nvPr/>
          </p:nvSpPr>
          <p:spPr bwMode="auto">
            <a:xfrm>
              <a:off x="4593" y="3183"/>
              <a:ext cx="5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made available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296">
              <a:extLst>
                <a:ext uri="{FF2B5EF4-FFF2-40B4-BE49-F238E27FC236}">
                  <a16:creationId xmlns:a16="http://schemas.microsoft.com/office/drawing/2014/main" id="{13C07AEC-7111-4B42-83FD-1BD9F5351BBF}"/>
                </a:ext>
              </a:extLst>
            </p:cNvPr>
            <p:cNvSpPr>
              <a:spLocks noChangeArrowheads="1"/>
            </p:cNvSpPr>
            <p:nvPr/>
          </p:nvSpPr>
          <p:spPr bwMode="auto">
            <a:xfrm>
              <a:off x="5092" y="3183"/>
              <a:ext cx="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3" name="Rectangle 297">
              <a:extLst>
                <a:ext uri="{FF2B5EF4-FFF2-40B4-BE49-F238E27FC236}">
                  <a16:creationId xmlns:a16="http://schemas.microsoft.com/office/drawing/2014/main" id="{1716A868-650F-4E8C-8796-334D04968646}"/>
                </a:ext>
              </a:extLst>
            </p:cNvPr>
            <p:cNvSpPr>
              <a:spLocks noChangeArrowheads="1"/>
            </p:cNvSpPr>
            <p:nvPr/>
          </p:nvSpPr>
          <p:spPr bwMode="auto">
            <a:xfrm>
              <a:off x="5110" y="3183"/>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298">
              <a:extLst>
                <a:ext uri="{FF2B5EF4-FFF2-40B4-BE49-F238E27FC236}">
                  <a16:creationId xmlns:a16="http://schemas.microsoft.com/office/drawing/2014/main" id="{D2876E31-6656-486A-92A6-9BF2A3BBFDF6}"/>
                </a:ext>
              </a:extLst>
            </p:cNvPr>
            <p:cNvSpPr>
              <a:spLocks noChangeArrowheads="1"/>
            </p:cNvSpPr>
            <p:nvPr/>
          </p:nvSpPr>
          <p:spPr bwMode="auto">
            <a:xfrm>
              <a:off x="5131" y="3183"/>
              <a:ext cx="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5" name="Rectangle 299">
              <a:extLst>
                <a:ext uri="{FF2B5EF4-FFF2-40B4-BE49-F238E27FC236}">
                  <a16:creationId xmlns:a16="http://schemas.microsoft.com/office/drawing/2014/main" id="{D39EE200-57AB-459F-B48A-87CFF5B15C99}"/>
                </a:ext>
              </a:extLst>
            </p:cNvPr>
            <p:cNvSpPr>
              <a:spLocks noChangeArrowheads="1"/>
            </p:cNvSpPr>
            <p:nvPr/>
          </p:nvSpPr>
          <p:spPr bwMode="auto">
            <a:xfrm>
              <a:off x="4593" y="3282"/>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6" name="Rectangle 300">
              <a:extLst>
                <a:ext uri="{FF2B5EF4-FFF2-40B4-BE49-F238E27FC236}">
                  <a16:creationId xmlns:a16="http://schemas.microsoft.com/office/drawing/2014/main" id="{310470D8-4B23-4B6E-8861-07C1919D450F}"/>
                </a:ext>
              </a:extLst>
            </p:cNvPr>
            <p:cNvSpPr>
              <a:spLocks noChangeArrowheads="1"/>
            </p:cNvSpPr>
            <p:nvPr/>
          </p:nvSpPr>
          <p:spPr bwMode="auto">
            <a:xfrm>
              <a:off x="4630" y="3291"/>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301">
              <a:extLst>
                <a:ext uri="{FF2B5EF4-FFF2-40B4-BE49-F238E27FC236}">
                  <a16:creationId xmlns:a16="http://schemas.microsoft.com/office/drawing/2014/main" id="{17205F67-7717-4A1E-B4CD-2142F6BE93E5}"/>
                </a:ext>
              </a:extLst>
            </p:cNvPr>
            <p:cNvSpPr>
              <a:spLocks noChangeArrowheads="1"/>
            </p:cNvSpPr>
            <p:nvPr/>
          </p:nvSpPr>
          <p:spPr bwMode="auto">
            <a:xfrm>
              <a:off x="4660" y="3286"/>
              <a:ext cx="108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Provides for the current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Rectangle 302">
              <a:extLst>
                <a:ext uri="{FF2B5EF4-FFF2-40B4-BE49-F238E27FC236}">
                  <a16:creationId xmlns:a16="http://schemas.microsoft.com/office/drawing/2014/main" id="{F8E640A7-7867-4E86-9ACE-C2E549C55B62}"/>
                </a:ext>
              </a:extLst>
            </p:cNvPr>
            <p:cNvSpPr>
              <a:spLocks noChangeArrowheads="1"/>
            </p:cNvSpPr>
            <p:nvPr/>
          </p:nvSpPr>
          <p:spPr bwMode="auto">
            <a:xfrm>
              <a:off x="4660" y="3385"/>
              <a:ext cx="96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future needs of the Town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Rectangle 303">
              <a:extLst>
                <a:ext uri="{FF2B5EF4-FFF2-40B4-BE49-F238E27FC236}">
                  <a16:creationId xmlns:a16="http://schemas.microsoft.com/office/drawing/2014/main" id="{1102203E-50A5-43D7-903B-5AA4CB06986D}"/>
                </a:ext>
              </a:extLst>
            </p:cNvPr>
            <p:cNvSpPr>
              <a:spLocks noChangeArrowheads="1"/>
            </p:cNvSpPr>
            <p:nvPr/>
          </p:nvSpPr>
          <p:spPr bwMode="auto">
            <a:xfrm>
              <a:off x="5496" y="3385"/>
              <a:ext cx="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Rectangle 304">
              <a:extLst>
                <a:ext uri="{FF2B5EF4-FFF2-40B4-BE49-F238E27FC236}">
                  <a16:creationId xmlns:a16="http://schemas.microsoft.com/office/drawing/2014/main" id="{A7DAEB14-F8AF-480E-B880-F9268E6483CE}"/>
                </a:ext>
              </a:extLst>
            </p:cNvPr>
            <p:cNvSpPr>
              <a:spLocks noChangeArrowheads="1"/>
            </p:cNvSpPr>
            <p:nvPr/>
          </p:nvSpPr>
          <p:spPr bwMode="auto">
            <a:xfrm>
              <a:off x="5519" y="3385"/>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Rectangle 305">
              <a:extLst>
                <a:ext uri="{FF2B5EF4-FFF2-40B4-BE49-F238E27FC236}">
                  <a16:creationId xmlns:a16="http://schemas.microsoft.com/office/drawing/2014/main" id="{5F07277F-4272-47D2-BDBB-6372A52681C1}"/>
                </a:ext>
              </a:extLst>
            </p:cNvPr>
            <p:cNvSpPr>
              <a:spLocks noChangeArrowheads="1"/>
            </p:cNvSpPr>
            <p:nvPr/>
          </p:nvSpPr>
          <p:spPr bwMode="auto">
            <a:xfrm>
              <a:off x="4593" y="3483"/>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306">
              <a:extLst>
                <a:ext uri="{FF2B5EF4-FFF2-40B4-BE49-F238E27FC236}">
                  <a16:creationId xmlns:a16="http://schemas.microsoft.com/office/drawing/2014/main" id="{3D57562F-F70A-45D2-AC29-179CB891F690}"/>
                </a:ext>
              </a:extLst>
            </p:cNvPr>
            <p:cNvSpPr>
              <a:spLocks noChangeArrowheads="1"/>
            </p:cNvSpPr>
            <p:nvPr/>
          </p:nvSpPr>
          <p:spPr bwMode="auto">
            <a:xfrm>
              <a:off x="4630" y="3492"/>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Rectangle 307">
              <a:extLst>
                <a:ext uri="{FF2B5EF4-FFF2-40B4-BE49-F238E27FC236}">
                  <a16:creationId xmlns:a16="http://schemas.microsoft.com/office/drawing/2014/main" id="{4431846F-E6D5-40F4-B34C-40489FF1AB09}"/>
                </a:ext>
              </a:extLst>
            </p:cNvPr>
            <p:cNvSpPr>
              <a:spLocks noChangeArrowheads="1"/>
            </p:cNvSpPr>
            <p:nvPr/>
          </p:nvSpPr>
          <p:spPr bwMode="auto">
            <a:xfrm>
              <a:off x="4660" y="3487"/>
              <a:ext cx="9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 potential site for a new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Rectangle 308">
              <a:extLst>
                <a:ext uri="{FF2B5EF4-FFF2-40B4-BE49-F238E27FC236}">
                  <a16:creationId xmlns:a16="http://schemas.microsoft.com/office/drawing/2014/main" id="{BC8E33F5-6F1C-4889-A87D-8B97C7920838}"/>
                </a:ext>
              </a:extLst>
            </p:cNvPr>
            <p:cNvSpPr>
              <a:spLocks noChangeArrowheads="1"/>
            </p:cNvSpPr>
            <p:nvPr/>
          </p:nvSpPr>
          <p:spPr bwMode="auto">
            <a:xfrm>
              <a:off x="4660" y="3587"/>
              <a:ext cx="52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senior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 name="Rectangle 309">
              <a:extLst>
                <a:ext uri="{FF2B5EF4-FFF2-40B4-BE49-F238E27FC236}">
                  <a16:creationId xmlns:a16="http://schemas.microsoft.com/office/drawing/2014/main" id="{CEF745BE-D1D1-44F6-9EF8-460209737098}"/>
                </a:ext>
              </a:extLst>
            </p:cNvPr>
            <p:cNvSpPr>
              <a:spLocks noChangeArrowheads="1"/>
            </p:cNvSpPr>
            <p:nvPr/>
          </p:nvSpPr>
          <p:spPr bwMode="auto">
            <a:xfrm>
              <a:off x="5095" y="3587"/>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6" name="Rectangle 310">
              <a:extLst>
                <a:ext uri="{FF2B5EF4-FFF2-40B4-BE49-F238E27FC236}">
                  <a16:creationId xmlns:a16="http://schemas.microsoft.com/office/drawing/2014/main" id="{85EC3788-7EBA-40D2-8822-73F108E52E66}"/>
                </a:ext>
              </a:extLst>
            </p:cNvPr>
            <p:cNvSpPr>
              <a:spLocks noChangeArrowheads="1"/>
            </p:cNvSpPr>
            <p:nvPr/>
          </p:nvSpPr>
          <p:spPr bwMode="auto">
            <a:xfrm>
              <a:off x="5113" y="3587"/>
              <a:ext cx="6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is on the current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 name="Rectangle 311">
              <a:extLst>
                <a:ext uri="{FF2B5EF4-FFF2-40B4-BE49-F238E27FC236}">
                  <a16:creationId xmlns:a16="http://schemas.microsoft.com/office/drawing/2014/main" id="{64153A56-1D11-4E75-BF20-C34EFC262A33}"/>
                </a:ext>
              </a:extLst>
            </p:cNvPr>
            <p:cNvSpPr>
              <a:spLocks noChangeArrowheads="1"/>
            </p:cNvSpPr>
            <p:nvPr/>
          </p:nvSpPr>
          <p:spPr bwMode="auto">
            <a:xfrm>
              <a:off x="4660" y="3686"/>
              <a:ext cx="7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site of the existing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Rectangle 312">
              <a:extLst>
                <a:ext uri="{FF2B5EF4-FFF2-40B4-BE49-F238E27FC236}">
                  <a16:creationId xmlns:a16="http://schemas.microsoft.com/office/drawing/2014/main" id="{5175ED05-7AAE-4188-BF8E-EB0CCC17AF05}"/>
                </a:ext>
              </a:extLst>
            </p:cNvPr>
            <p:cNvSpPr>
              <a:spLocks noChangeArrowheads="1"/>
            </p:cNvSpPr>
            <p:nvPr/>
          </p:nvSpPr>
          <p:spPr bwMode="auto">
            <a:xfrm>
              <a:off x="5264" y="3686"/>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 name="Rectangle 313">
              <a:extLst>
                <a:ext uri="{FF2B5EF4-FFF2-40B4-BE49-F238E27FC236}">
                  <a16:creationId xmlns:a16="http://schemas.microsoft.com/office/drawing/2014/main" id="{41458933-A62B-4C14-A0E1-8EE59DCB7A4F}"/>
                </a:ext>
              </a:extLst>
            </p:cNvPr>
            <p:cNvSpPr>
              <a:spLocks noChangeArrowheads="1"/>
            </p:cNvSpPr>
            <p:nvPr/>
          </p:nvSpPr>
          <p:spPr bwMode="auto">
            <a:xfrm>
              <a:off x="5281" y="3686"/>
              <a:ext cx="3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adjacent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Rectangle 314">
              <a:extLst>
                <a:ext uri="{FF2B5EF4-FFF2-40B4-BE49-F238E27FC236}">
                  <a16:creationId xmlns:a16="http://schemas.microsoft.com/office/drawing/2014/main" id="{79796124-CCC6-46B9-9DE4-ECA0ED6E2538}"/>
                </a:ext>
              </a:extLst>
            </p:cNvPr>
            <p:cNvSpPr>
              <a:spLocks noChangeArrowheads="1"/>
            </p:cNvSpPr>
            <p:nvPr/>
          </p:nvSpPr>
          <p:spPr bwMode="auto">
            <a:xfrm>
              <a:off x="4660" y="3785"/>
              <a:ext cx="8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Congregational Church.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 name="Rectangle 315">
              <a:extLst>
                <a:ext uri="{FF2B5EF4-FFF2-40B4-BE49-F238E27FC236}">
                  <a16:creationId xmlns:a16="http://schemas.microsoft.com/office/drawing/2014/main" id="{52D67575-835D-425D-AEB9-4B08C1DA0158}"/>
                </a:ext>
              </a:extLst>
            </p:cNvPr>
            <p:cNvSpPr>
              <a:spLocks noChangeArrowheads="1"/>
            </p:cNvSpPr>
            <p:nvPr/>
          </p:nvSpPr>
          <p:spPr bwMode="auto">
            <a:xfrm>
              <a:off x="5434" y="3785"/>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 name="Rectangle 316">
              <a:extLst>
                <a:ext uri="{FF2B5EF4-FFF2-40B4-BE49-F238E27FC236}">
                  <a16:creationId xmlns:a16="http://schemas.microsoft.com/office/drawing/2014/main" id="{BEB2074E-C707-4C7D-B2CB-6C274ADF9093}"/>
                </a:ext>
              </a:extLst>
            </p:cNvPr>
            <p:cNvSpPr>
              <a:spLocks noChangeArrowheads="1"/>
            </p:cNvSpPr>
            <p:nvPr/>
          </p:nvSpPr>
          <p:spPr bwMode="auto">
            <a:xfrm>
              <a:off x="4593" y="388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317">
              <a:extLst>
                <a:ext uri="{FF2B5EF4-FFF2-40B4-BE49-F238E27FC236}">
                  <a16:creationId xmlns:a16="http://schemas.microsoft.com/office/drawing/2014/main" id="{DA11A194-855B-44EB-8EC3-7E2E78BE6154}"/>
                </a:ext>
              </a:extLst>
            </p:cNvPr>
            <p:cNvSpPr>
              <a:spLocks noChangeArrowheads="1"/>
            </p:cNvSpPr>
            <p:nvPr/>
          </p:nvSpPr>
          <p:spPr bwMode="auto">
            <a:xfrm>
              <a:off x="4630" y="3893"/>
              <a:ext cx="6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Rectangle 318">
              <a:extLst>
                <a:ext uri="{FF2B5EF4-FFF2-40B4-BE49-F238E27FC236}">
                  <a16:creationId xmlns:a16="http://schemas.microsoft.com/office/drawing/2014/main" id="{0060FBE1-210C-40E9-8A1E-957170A06055}"/>
                </a:ext>
              </a:extLst>
            </p:cNvPr>
            <p:cNvSpPr>
              <a:spLocks noChangeArrowheads="1"/>
            </p:cNvSpPr>
            <p:nvPr/>
          </p:nvSpPr>
          <p:spPr bwMode="auto">
            <a:xfrm>
              <a:off x="4660" y="3888"/>
              <a:ext cx="72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Maintain current 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 name="Rectangle 319">
              <a:extLst>
                <a:ext uri="{FF2B5EF4-FFF2-40B4-BE49-F238E27FC236}">
                  <a16:creationId xmlns:a16="http://schemas.microsoft.com/office/drawing/2014/main" id="{1C709241-4E28-473B-95ED-79782DE8E6C2}"/>
                </a:ext>
              </a:extLst>
            </p:cNvPr>
            <p:cNvSpPr>
              <a:spLocks noChangeArrowheads="1"/>
            </p:cNvSpPr>
            <p:nvPr/>
          </p:nvSpPr>
          <p:spPr bwMode="auto">
            <a:xfrm>
              <a:off x="5278" y="3888"/>
              <a:ext cx="24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perat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 name="Rectangle 320">
              <a:extLst>
                <a:ext uri="{FF2B5EF4-FFF2-40B4-BE49-F238E27FC236}">
                  <a16:creationId xmlns:a16="http://schemas.microsoft.com/office/drawing/2014/main" id="{21158BE1-7FB5-4FAB-825A-828A3384F046}"/>
                </a:ext>
              </a:extLst>
            </p:cNvPr>
            <p:cNvSpPr>
              <a:spLocks noChangeArrowheads="1"/>
            </p:cNvSpPr>
            <p:nvPr/>
          </p:nvSpPr>
          <p:spPr bwMode="auto">
            <a:xfrm>
              <a:off x="5455" y="3888"/>
              <a:ext cx="19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321">
              <a:extLst>
                <a:ext uri="{FF2B5EF4-FFF2-40B4-BE49-F238E27FC236}">
                  <a16:creationId xmlns:a16="http://schemas.microsoft.com/office/drawing/2014/main" id="{CD435C84-F213-4CF0-A956-B59B11F2FAC7}"/>
                </a:ext>
              </a:extLst>
            </p:cNvPr>
            <p:cNvSpPr>
              <a:spLocks noChangeArrowheads="1"/>
            </p:cNvSpPr>
            <p:nvPr/>
          </p:nvSpPr>
          <p:spPr bwMode="auto">
            <a:xfrm>
              <a:off x="5591" y="3888"/>
              <a:ext cx="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322">
              <a:extLst>
                <a:ext uri="{FF2B5EF4-FFF2-40B4-BE49-F238E27FC236}">
                  <a16:creationId xmlns:a16="http://schemas.microsoft.com/office/drawing/2014/main" id="{17886C42-736E-47AF-A0D4-C6601BD9C6C9}"/>
                </a:ext>
              </a:extLst>
            </p:cNvPr>
            <p:cNvSpPr>
              <a:spLocks noChangeArrowheads="1"/>
            </p:cNvSpPr>
            <p:nvPr/>
          </p:nvSpPr>
          <p:spPr bwMode="auto">
            <a:xfrm>
              <a:off x="5614" y="3888"/>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9" name="Rectangle 323">
              <a:extLst>
                <a:ext uri="{FF2B5EF4-FFF2-40B4-BE49-F238E27FC236}">
                  <a16:creationId xmlns:a16="http://schemas.microsoft.com/office/drawing/2014/main" id="{BC3F91CE-032C-4E21-B758-694FE7A2D2C2}"/>
                </a:ext>
              </a:extLst>
            </p:cNvPr>
            <p:cNvSpPr>
              <a:spLocks noChangeArrowheads="1"/>
            </p:cNvSpPr>
            <p:nvPr/>
          </p:nvSpPr>
          <p:spPr bwMode="auto">
            <a:xfrm>
              <a:off x="4593" y="3989"/>
              <a:ext cx="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324">
              <a:extLst>
                <a:ext uri="{FF2B5EF4-FFF2-40B4-BE49-F238E27FC236}">
                  <a16:creationId xmlns:a16="http://schemas.microsoft.com/office/drawing/2014/main" id="{CA15FCF2-ED82-4362-9A87-E9DE7EE67955}"/>
                </a:ext>
              </a:extLst>
            </p:cNvPr>
            <p:cNvSpPr>
              <a:spLocks noChangeArrowheads="1"/>
            </p:cNvSpPr>
            <p:nvPr/>
          </p:nvSpPr>
          <p:spPr bwMode="auto">
            <a:xfrm>
              <a:off x="440" y="308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325">
              <a:extLst>
                <a:ext uri="{FF2B5EF4-FFF2-40B4-BE49-F238E27FC236}">
                  <a16:creationId xmlns:a16="http://schemas.microsoft.com/office/drawing/2014/main" id="{73DBF6E4-A0A2-4383-8E00-6549A46F49A4}"/>
                </a:ext>
              </a:extLst>
            </p:cNvPr>
            <p:cNvSpPr>
              <a:spLocks noChangeArrowheads="1"/>
            </p:cNvSpPr>
            <p:nvPr/>
          </p:nvSpPr>
          <p:spPr bwMode="auto">
            <a:xfrm>
              <a:off x="440" y="308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326">
              <a:extLst>
                <a:ext uri="{FF2B5EF4-FFF2-40B4-BE49-F238E27FC236}">
                  <a16:creationId xmlns:a16="http://schemas.microsoft.com/office/drawing/2014/main" id="{45E1F0A4-E678-46B3-A83C-76E12C97FC9F}"/>
                </a:ext>
              </a:extLst>
            </p:cNvPr>
            <p:cNvSpPr>
              <a:spLocks noChangeArrowheads="1"/>
            </p:cNvSpPr>
            <p:nvPr/>
          </p:nvSpPr>
          <p:spPr bwMode="auto">
            <a:xfrm>
              <a:off x="444" y="3080"/>
              <a:ext cx="30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327">
              <a:extLst>
                <a:ext uri="{FF2B5EF4-FFF2-40B4-BE49-F238E27FC236}">
                  <a16:creationId xmlns:a16="http://schemas.microsoft.com/office/drawing/2014/main" id="{A2F4C5B9-2154-4B91-A741-2B3EF969E017}"/>
                </a:ext>
              </a:extLst>
            </p:cNvPr>
            <p:cNvSpPr>
              <a:spLocks noChangeArrowheads="1"/>
            </p:cNvSpPr>
            <p:nvPr/>
          </p:nvSpPr>
          <p:spPr bwMode="auto">
            <a:xfrm>
              <a:off x="748" y="308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328">
              <a:extLst>
                <a:ext uri="{FF2B5EF4-FFF2-40B4-BE49-F238E27FC236}">
                  <a16:creationId xmlns:a16="http://schemas.microsoft.com/office/drawing/2014/main" id="{C7C29BDC-8749-41A8-B9EA-3409CA0CAD69}"/>
                </a:ext>
              </a:extLst>
            </p:cNvPr>
            <p:cNvSpPr>
              <a:spLocks noChangeArrowheads="1"/>
            </p:cNvSpPr>
            <p:nvPr/>
          </p:nvSpPr>
          <p:spPr bwMode="auto">
            <a:xfrm>
              <a:off x="752" y="3080"/>
              <a:ext cx="12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329">
              <a:extLst>
                <a:ext uri="{FF2B5EF4-FFF2-40B4-BE49-F238E27FC236}">
                  <a16:creationId xmlns:a16="http://schemas.microsoft.com/office/drawing/2014/main" id="{56B9965D-6388-48AE-A223-9C9AC662F1CC}"/>
                </a:ext>
              </a:extLst>
            </p:cNvPr>
            <p:cNvSpPr>
              <a:spLocks noChangeArrowheads="1"/>
            </p:cNvSpPr>
            <p:nvPr/>
          </p:nvSpPr>
          <p:spPr bwMode="auto">
            <a:xfrm>
              <a:off x="2012" y="308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330">
              <a:extLst>
                <a:ext uri="{FF2B5EF4-FFF2-40B4-BE49-F238E27FC236}">
                  <a16:creationId xmlns:a16="http://schemas.microsoft.com/office/drawing/2014/main" id="{3263CABB-D63D-4544-9CE7-53159B5CC8E2}"/>
                </a:ext>
              </a:extLst>
            </p:cNvPr>
            <p:cNvSpPr>
              <a:spLocks noChangeArrowheads="1"/>
            </p:cNvSpPr>
            <p:nvPr/>
          </p:nvSpPr>
          <p:spPr bwMode="auto">
            <a:xfrm>
              <a:off x="2016" y="3080"/>
              <a:ext cx="12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331">
              <a:extLst>
                <a:ext uri="{FF2B5EF4-FFF2-40B4-BE49-F238E27FC236}">
                  <a16:creationId xmlns:a16="http://schemas.microsoft.com/office/drawing/2014/main" id="{5712C293-ACAA-4415-AEF8-4D6F355195C5}"/>
                </a:ext>
              </a:extLst>
            </p:cNvPr>
            <p:cNvSpPr>
              <a:spLocks noChangeArrowheads="1"/>
            </p:cNvSpPr>
            <p:nvPr/>
          </p:nvSpPr>
          <p:spPr bwMode="auto">
            <a:xfrm>
              <a:off x="3272" y="3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332">
              <a:extLst>
                <a:ext uri="{FF2B5EF4-FFF2-40B4-BE49-F238E27FC236}">
                  <a16:creationId xmlns:a16="http://schemas.microsoft.com/office/drawing/2014/main" id="{772A93D9-B255-4F6B-89C4-A88972038205}"/>
                </a:ext>
              </a:extLst>
            </p:cNvPr>
            <p:cNvSpPr>
              <a:spLocks noChangeArrowheads="1"/>
            </p:cNvSpPr>
            <p:nvPr/>
          </p:nvSpPr>
          <p:spPr bwMode="auto">
            <a:xfrm>
              <a:off x="3275" y="3080"/>
              <a:ext cx="12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333">
              <a:extLst>
                <a:ext uri="{FF2B5EF4-FFF2-40B4-BE49-F238E27FC236}">
                  <a16:creationId xmlns:a16="http://schemas.microsoft.com/office/drawing/2014/main" id="{515A53EB-45DA-4174-AA35-A120664C9CD0}"/>
                </a:ext>
              </a:extLst>
            </p:cNvPr>
            <p:cNvSpPr>
              <a:spLocks noChangeArrowheads="1"/>
            </p:cNvSpPr>
            <p:nvPr/>
          </p:nvSpPr>
          <p:spPr bwMode="auto">
            <a:xfrm>
              <a:off x="4552" y="3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334">
              <a:extLst>
                <a:ext uri="{FF2B5EF4-FFF2-40B4-BE49-F238E27FC236}">
                  <a16:creationId xmlns:a16="http://schemas.microsoft.com/office/drawing/2014/main" id="{24B2D596-E7DF-48FD-9F00-4EC50518F0EE}"/>
                </a:ext>
              </a:extLst>
            </p:cNvPr>
            <p:cNvSpPr>
              <a:spLocks noChangeArrowheads="1"/>
            </p:cNvSpPr>
            <p:nvPr/>
          </p:nvSpPr>
          <p:spPr bwMode="auto">
            <a:xfrm>
              <a:off x="4555" y="3080"/>
              <a:ext cx="119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335">
              <a:extLst>
                <a:ext uri="{FF2B5EF4-FFF2-40B4-BE49-F238E27FC236}">
                  <a16:creationId xmlns:a16="http://schemas.microsoft.com/office/drawing/2014/main" id="{8D549A49-3B62-4C5D-8ECE-53E895AB1152}"/>
                </a:ext>
              </a:extLst>
            </p:cNvPr>
            <p:cNvSpPr>
              <a:spLocks noChangeArrowheads="1"/>
            </p:cNvSpPr>
            <p:nvPr/>
          </p:nvSpPr>
          <p:spPr bwMode="auto">
            <a:xfrm>
              <a:off x="5749" y="3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36">
              <a:extLst>
                <a:ext uri="{FF2B5EF4-FFF2-40B4-BE49-F238E27FC236}">
                  <a16:creationId xmlns:a16="http://schemas.microsoft.com/office/drawing/2014/main" id="{F8D47258-96C7-40A8-AA3E-58BC58FF5AD3}"/>
                </a:ext>
              </a:extLst>
            </p:cNvPr>
            <p:cNvSpPr>
              <a:spLocks noChangeArrowheads="1"/>
            </p:cNvSpPr>
            <p:nvPr/>
          </p:nvSpPr>
          <p:spPr bwMode="auto">
            <a:xfrm>
              <a:off x="5749" y="3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337">
              <a:extLst>
                <a:ext uri="{FF2B5EF4-FFF2-40B4-BE49-F238E27FC236}">
                  <a16:creationId xmlns:a16="http://schemas.microsoft.com/office/drawing/2014/main" id="{4E2AA176-9A6A-463A-B7DD-6C05734CC1D5}"/>
                </a:ext>
              </a:extLst>
            </p:cNvPr>
            <p:cNvSpPr>
              <a:spLocks noChangeArrowheads="1"/>
            </p:cNvSpPr>
            <p:nvPr/>
          </p:nvSpPr>
          <p:spPr bwMode="auto">
            <a:xfrm>
              <a:off x="440" y="3084"/>
              <a:ext cx="4"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38">
              <a:extLst>
                <a:ext uri="{FF2B5EF4-FFF2-40B4-BE49-F238E27FC236}">
                  <a16:creationId xmlns:a16="http://schemas.microsoft.com/office/drawing/2014/main" id="{D7CAEF41-26B0-4052-912A-B7D2A7D4599F}"/>
                </a:ext>
              </a:extLst>
            </p:cNvPr>
            <p:cNvSpPr>
              <a:spLocks noChangeArrowheads="1"/>
            </p:cNvSpPr>
            <p:nvPr/>
          </p:nvSpPr>
          <p:spPr bwMode="auto">
            <a:xfrm>
              <a:off x="440" y="419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339">
              <a:extLst>
                <a:ext uri="{FF2B5EF4-FFF2-40B4-BE49-F238E27FC236}">
                  <a16:creationId xmlns:a16="http://schemas.microsoft.com/office/drawing/2014/main" id="{BCE715DC-36B3-4F0D-BE7A-AD64482A1D6B}"/>
                </a:ext>
              </a:extLst>
            </p:cNvPr>
            <p:cNvSpPr>
              <a:spLocks noChangeArrowheads="1"/>
            </p:cNvSpPr>
            <p:nvPr/>
          </p:nvSpPr>
          <p:spPr bwMode="auto">
            <a:xfrm>
              <a:off x="440" y="419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40">
              <a:extLst>
                <a:ext uri="{FF2B5EF4-FFF2-40B4-BE49-F238E27FC236}">
                  <a16:creationId xmlns:a16="http://schemas.microsoft.com/office/drawing/2014/main" id="{C9AEB30F-BBAC-4016-AFF5-6E3B7847C871}"/>
                </a:ext>
              </a:extLst>
            </p:cNvPr>
            <p:cNvSpPr>
              <a:spLocks noChangeArrowheads="1"/>
            </p:cNvSpPr>
            <p:nvPr/>
          </p:nvSpPr>
          <p:spPr bwMode="auto">
            <a:xfrm>
              <a:off x="444" y="4196"/>
              <a:ext cx="30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341">
              <a:extLst>
                <a:ext uri="{FF2B5EF4-FFF2-40B4-BE49-F238E27FC236}">
                  <a16:creationId xmlns:a16="http://schemas.microsoft.com/office/drawing/2014/main" id="{D8ECCA14-8126-44D2-9156-2E752AE25A50}"/>
                </a:ext>
              </a:extLst>
            </p:cNvPr>
            <p:cNvSpPr>
              <a:spLocks noChangeArrowheads="1"/>
            </p:cNvSpPr>
            <p:nvPr/>
          </p:nvSpPr>
          <p:spPr bwMode="auto">
            <a:xfrm>
              <a:off x="748" y="3084"/>
              <a:ext cx="4"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342">
              <a:extLst>
                <a:ext uri="{FF2B5EF4-FFF2-40B4-BE49-F238E27FC236}">
                  <a16:creationId xmlns:a16="http://schemas.microsoft.com/office/drawing/2014/main" id="{7B687EF1-94A8-4492-AE02-30AB09E67BC2}"/>
                </a:ext>
              </a:extLst>
            </p:cNvPr>
            <p:cNvSpPr>
              <a:spLocks noChangeArrowheads="1"/>
            </p:cNvSpPr>
            <p:nvPr/>
          </p:nvSpPr>
          <p:spPr bwMode="auto">
            <a:xfrm>
              <a:off x="748" y="419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43">
              <a:extLst>
                <a:ext uri="{FF2B5EF4-FFF2-40B4-BE49-F238E27FC236}">
                  <a16:creationId xmlns:a16="http://schemas.microsoft.com/office/drawing/2014/main" id="{4B695ACA-C4DF-41CD-A9E1-2FA8E0F10A35}"/>
                </a:ext>
              </a:extLst>
            </p:cNvPr>
            <p:cNvSpPr>
              <a:spLocks noChangeArrowheads="1"/>
            </p:cNvSpPr>
            <p:nvPr/>
          </p:nvSpPr>
          <p:spPr bwMode="auto">
            <a:xfrm>
              <a:off x="752" y="4196"/>
              <a:ext cx="12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344">
              <a:extLst>
                <a:ext uri="{FF2B5EF4-FFF2-40B4-BE49-F238E27FC236}">
                  <a16:creationId xmlns:a16="http://schemas.microsoft.com/office/drawing/2014/main" id="{4696F668-9AA5-4872-AB57-5892F40BFAF5}"/>
                </a:ext>
              </a:extLst>
            </p:cNvPr>
            <p:cNvSpPr>
              <a:spLocks noChangeArrowheads="1"/>
            </p:cNvSpPr>
            <p:nvPr/>
          </p:nvSpPr>
          <p:spPr bwMode="auto">
            <a:xfrm>
              <a:off x="2012" y="3084"/>
              <a:ext cx="4"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345">
              <a:extLst>
                <a:ext uri="{FF2B5EF4-FFF2-40B4-BE49-F238E27FC236}">
                  <a16:creationId xmlns:a16="http://schemas.microsoft.com/office/drawing/2014/main" id="{5AB7C0E3-769B-452D-9CD3-48FBC2562006}"/>
                </a:ext>
              </a:extLst>
            </p:cNvPr>
            <p:cNvSpPr>
              <a:spLocks noChangeArrowheads="1"/>
            </p:cNvSpPr>
            <p:nvPr/>
          </p:nvSpPr>
          <p:spPr bwMode="auto">
            <a:xfrm>
              <a:off x="2012" y="419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346">
              <a:extLst>
                <a:ext uri="{FF2B5EF4-FFF2-40B4-BE49-F238E27FC236}">
                  <a16:creationId xmlns:a16="http://schemas.microsoft.com/office/drawing/2014/main" id="{86162586-9BE5-4EC2-8BDA-324792A3E515}"/>
                </a:ext>
              </a:extLst>
            </p:cNvPr>
            <p:cNvSpPr>
              <a:spLocks noChangeArrowheads="1"/>
            </p:cNvSpPr>
            <p:nvPr/>
          </p:nvSpPr>
          <p:spPr bwMode="auto">
            <a:xfrm>
              <a:off x="2016" y="4196"/>
              <a:ext cx="12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347">
              <a:extLst>
                <a:ext uri="{FF2B5EF4-FFF2-40B4-BE49-F238E27FC236}">
                  <a16:creationId xmlns:a16="http://schemas.microsoft.com/office/drawing/2014/main" id="{6BCECA4D-13AE-4E95-AB9C-FD50FFCE5CFA}"/>
                </a:ext>
              </a:extLst>
            </p:cNvPr>
            <p:cNvSpPr>
              <a:spLocks noChangeArrowheads="1"/>
            </p:cNvSpPr>
            <p:nvPr/>
          </p:nvSpPr>
          <p:spPr bwMode="auto">
            <a:xfrm>
              <a:off x="3272" y="3084"/>
              <a:ext cx="3"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348">
              <a:extLst>
                <a:ext uri="{FF2B5EF4-FFF2-40B4-BE49-F238E27FC236}">
                  <a16:creationId xmlns:a16="http://schemas.microsoft.com/office/drawing/2014/main" id="{C171B42E-9D7C-4E65-9534-7C8A1E57DC13}"/>
                </a:ext>
              </a:extLst>
            </p:cNvPr>
            <p:cNvSpPr>
              <a:spLocks noChangeArrowheads="1"/>
            </p:cNvSpPr>
            <p:nvPr/>
          </p:nvSpPr>
          <p:spPr bwMode="auto">
            <a:xfrm>
              <a:off x="3272" y="419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349">
              <a:extLst>
                <a:ext uri="{FF2B5EF4-FFF2-40B4-BE49-F238E27FC236}">
                  <a16:creationId xmlns:a16="http://schemas.microsoft.com/office/drawing/2014/main" id="{F60D68A8-E1DC-464E-A643-814EED5B69D2}"/>
                </a:ext>
              </a:extLst>
            </p:cNvPr>
            <p:cNvSpPr>
              <a:spLocks noChangeArrowheads="1"/>
            </p:cNvSpPr>
            <p:nvPr/>
          </p:nvSpPr>
          <p:spPr bwMode="auto">
            <a:xfrm>
              <a:off x="3275" y="4196"/>
              <a:ext cx="12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350">
              <a:extLst>
                <a:ext uri="{FF2B5EF4-FFF2-40B4-BE49-F238E27FC236}">
                  <a16:creationId xmlns:a16="http://schemas.microsoft.com/office/drawing/2014/main" id="{B23BAAED-C0CE-4036-8871-CA5EE8C98863}"/>
                </a:ext>
              </a:extLst>
            </p:cNvPr>
            <p:cNvSpPr>
              <a:spLocks noChangeArrowheads="1"/>
            </p:cNvSpPr>
            <p:nvPr/>
          </p:nvSpPr>
          <p:spPr bwMode="auto">
            <a:xfrm>
              <a:off x="4552" y="3084"/>
              <a:ext cx="3"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351">
              <a:extLst>
                <a:ext uri="{FF2B5EF4-FFF2-40B4-BE49-F238E27FC236}">
                  <a16:creationId xmlns:a16="http://schemas.microsoft.com/office/drawing/2014/main" id="{522091AC-30C4-417F-B3B1-20117FA3DA60}"/>
                </a:ext>
              </a:extLst>
            </p:cNvPr>
            <p:cNvSpPr>
              <a:spLocks noChangeArrowheads="1"/>
            </p:cNvSpPr>
            <p:nvPr/>
          </p:nvSpPr>
          <p:spPr bwMode="auto">
            <a:xfrm>
              <a:off x="4552" y="419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352">
              <a:extLst>
                <a:ext uri="{FF2B5EF4-FFF2-40B4-BE49-F238E27FC236}">
                  <a16:creationId xmlns:a16="http://schemas.microsoft.com/office/drawing/2014/main" id="{B91E10F6-95F2-45FE-B957-DF877045E79D}"/>
                </a:ext>
              </a:extLst>
            </p:cNvPr>
            <p:cNvSpPr>
              <a:spLocks noChangeArrowheads="1"/>
            </p:cNvSpPr>
            <p:nvPr/>
          </p:nvSpPr>
          <p:spPr bwMode="auto">
            <a:xfrm>
              <a:off x="4555" y="4196"/>
              <a:ext cx="119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353">
              <a:extLst>
                <a:ext uri="{FF2B5EF4-FFF2-40B4-BE49-F238E27FC236}">
                  <a16:creationId xmlns:a16="http://schemas.microsoft.com/office/drawing/2014/main" id="{4B1A1049-7C0D-4C8F-9201-C561F46CFC4A}"/>
                </a:ext>
              </a:extLst>
            </p:cNvPr>
            <p:cNvSpPr>
              <a:spLocks noChangeArrowheads="1"/>
            </p:cNvSpPr>
            <p:nvPr/>
          </p:nvSpPr>
          <p:spPr bwMode="auto">
            <a:xfrm>
              <a:off x="5749" y="3084"/>
              <a:ext cx="3"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354">
              <a:extLst>
                <a:ext uri="{FF2B5EF4-FFF2-40B4-BE49-F238E27FC236}">
                  <a16:creationId xmlns:a16="http://schemas.microsoft.com/office/drawing/2014/main" id="{8D606ACC-1A59-48D0-907D-9E3F72065972}"/>
                </a:ext>
              </a:extLst>
            </p:cNvPr>
            <p:cNvSpPr>
              <a:spLocks noChangeArrowheads="1"/>
            </p:cNvSpPr>
            <p:nvPr/>
          </p:nvSpPr>
          <p:spPr bwMode="auto">
            <a:xfrm>
              <a:off x="5749" y="419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355">
              <a:extLst>
                <a:ext uri="{FF2B5EF4-FFF2-40B4-BE49-F238E27FC236}">
                  <a16:creationId xmlns:a16="http://schemas.microsoft.com/office/drawing/2014/main" id="{B853D2CF-4C12-4E54-BB28-621922736850}"/>
                </a:ext>
              </a:extLst>
            </p:cNvPr>
            <p:cNvSpPr>
              <a:spLocks noChangeArrowheads="1"/>
            </p:cNvSpPr>
            <p:nvPr/>
          </p:nvSpPr>
          <p:spPr bwMode="auto">
            <a:xfrm>
              <a:off x="5749" y="419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356">
              <a:extLst>
                <a:ext uri="{FF2B5EF4-FFF2-40B4-BE49-F238E27FC236}">
                  <a16:creationId xmlns:a16="http://schemas.microsoft.com/office/drawing/2014/main" id="{9C9580F0-A308-44E4-B06D-DCEEED3EBA4E}"/>
                </a:ext>
              </a:extLst>
            </p:cNvPr>
            <p:cNvSpPr>
              <a:spLocks noChangeArrowheads="1"/>
            </p:cNvSpPr>
            <p:nvPr/>
          </p:nvSpPr>
          <p:spPr bwMode="auto">
            <a:xfrm>
              <a:off x="440" y="4200"/>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70014751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895547" y="526440"/>
            <a:ext cx="1791253" cy="369332"/>
          </a:xfrm>
          <a:prstGeom prst="rect">
            <a:avLst/>
          </a:prstGeom>
          <a:noFill/>
        </p:spPr>
        <p:txBody>
          <a:bodyPr wrap="square" rtlCol="0">
            <a:spAutoFit/>
          </a:bodyPr>
          <a:lstStyle/>
          <a:p>
            <a:pPr algn="r"/>
            <a:r>
              <a:rPr lang="en-US" b="1" dirty="0"/>
              <a:t>Senior Center</a:t>
            </a:r>
          </a:p>
        </p:txBody>
      </p:sp>
      <p:pic>
        <p:nvPicPr>
          <p:cNvPr id="8" name="Picture 7" descr="Table&#10;&#10;Description automatically generated">
            <a:extLst>
              <a:ext uri="{FF2B5EF4-FFF2-40B4-BE49-F238E27FC236}">
                <a16:creationId xmlns:a16="http://schemas.microsoft.com/office/drawing/2014/main" id="{E1A76052-7895-4E84-814A-252CDFC35282}"/>
              </a:ext>
            </a:extLst>
          </p:cNvPr>
          <p:cNvPicPr>
            <a:picLocks noChangeAspect="1"/>
          </p:cNvPicPr>
          <p:nvPr/>
        </p:nvPicPr>
        <p:blipFill rotWithShape="1">
          <a:blip r:embed="rId3">
            <a:extLst>
              <a:ext uri="{28A0092B-C50C-407E-A947-70E740481C1C}">
                <a14:useLocalDpi xmlns:a14="http://schemas.microsoft.com/office/drawing/2010/main" val="0"/>
              </a:ext>
            </a:extLst>
          </a:blip>
          <a:srcRect l="3092" t="5334" r="4182" b="46665"/>
          <a:stretch/>
        </p:blipFill>
        <p:spPr>
          <a:xfrm>
            <a:off x="100009" y="1428749"/>
            <a:ext cx="8893973" cy="3557589"/>
          </a:xfrm>
          <a:prstGeom prst="rect">
            <a:avLst/>
          </a:prstGeom>
        </p:spPr>
      </p:pic>
    </p:spTree>
    <p:extLst>
      <p:ext uri="{BB962C8B-B14F-4D97-AF65-F5344CB8AC3E}">
        <p14:creationId xmlns:p14="http://schemas.microsoft.com/office/powerpoint/2010/main" val="284403753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4" name="Picture 3">
            <a:extLst>
              <a:ext uri="{FF2B5EF4-FFF2-40B4-BE49-F238E27FC236}">
                <a16:creationId xmlns:a16="http://schemas.microsoft.com/office/drawing/2014/main" id="{C342F0B0-4D56-4814-88B8-13AE7E580BCB}"/>
              </a:ext>
            </a:extLst>
          </p:cNvPr>
          <p:cNvPicPr>
            <a:picLocks noChangeAspect="1"/>
          </p:cNvPicPr>
          <p:nvPr/>
        </p:nvPicPr>
        <p:blipFill>
          <a:blip r:embed="rId3"/>
          <a:stretch>
            <a:fillRect/>
          </a:stretch>
        </p:blipFill>
        <p:spPr>
          <a:xfrm>
            <a:off x="228600" y="749694"/>
            <a:ext cx="8686800" cy="5073307"/>
          </a:xfrm>
          <a:prstGeom prst="rect">
            <a:avLst/>
          </a:prstGeom>
        </p:spPr>
      </p:pic>
    </p:spTree>
    <p:extLst>
      <p:ext uri="{BB962C8B-B14F-4D97-AF65-F5344CB8AC3E}">
        <p14:creationId xmlns:p14="http://schemas.microsoft.com/office/powerpoint/2010/main" val="35590230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331712" y="2876361"/>
            <a:ext cx="2823949" cy="348711"/>
          </a:xfrm>
        </p:spPr>
        <p:txBody>
          <a:bodyPr>
            <a:noAutofit/>
          </a:bodyPr>
          <a:lstStyle/>
          <a:p>
            <a:r>
              <a:rPr lang="en-US" sz="1200" dirty="0">
                <a:latin typeface="ZapfHumnst BT" panose="020B0502050508020304" pitchFamily="34" charset="0"/>
              </a:rPr>
              <a:t>#1                                       Town Hall</a:t>
            </a:r>
            <a:br>
              <a:rPr lang="en-US" sz="1200" dirty="0">
                <a:latin typeface="ZapfHumnst BT" panose="020B0502050508020304" pitchFamily="34" charset="0"/>
              </a:rPr>
            </a:br>
            <a:r>
              <a:rPr lang="en-US" sz="1200" dirty="0">
                <a:latin typeface="ZapfHumnst BT" panose="020B0502050508020304" pitchFamily="34" charset="0"/>
              </a:rPr>
              <a:t>                                  8 Conway Street</a:t>
            </a:r>
          </a:p>
        </p:txBody>
      </p:sp>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0752" y="630509"/>
            <a:ext cx="2844909" cy="21336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6029" y="630509"/>
            <a:ext cx="2823949" cy="2117961"/>
          </a:xfrm>
          <a:prstGeom prst="rect">
            <a:avLst/>
          </a:prstGeom>
        </p:spPr>
      </p:pic>
      <p:sp>
        <p:nvSpPr>
          <p:cNvPr id="9" name="Title 1"/>
          <p:cNvSpPr txBox="1">
            <a:spLocks/>
          </p:cNvSpPr>
          <p:nvPr/>
        </p:nvSpPr>
        <p:spPr>
          <a:xfrm>
            <a:off x="4646028" y="2871169"/>
            <a:ext cx="2823949" cy="3487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ZapfHumnst BT" panose="020B0502050508020304" pitchFamily="34" charset="0"/>
              </a:rPr>
              <a:t>#2                                    Police Station</a:t>
            </a:r>
          </a:p>
          <a:p>
            <a:r>
              <a:rPr lang="en-US" sz="1200" dirty="0">
                <a:latin typeface="ZapfHumnst BT" panose="020B0502050508020304" pitchFamily="34" charset="0"/>
              </a:rPr>
              <a:t>                                    8 Conway Street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789" y="3665381"/>
            <a:ext cx="2930163" cy="2095757"/>
          </a:xfrm>
          <a:prstGeom prst="rect">
            <a:avLst/>
          </a:prstGeom>
        </p:spPr>
      </p:pic>
      <p:sp>
        <p:nvSpPr>
          <p:cNvPr id="11" name="Title 1"/>
          <p:cNvSpPr txBox="1">
            <a:spLocks/>
          </p:cNvSpPr>
          <p:nvPr/>
        </p:nvSpPr>
        <p:spPr>
          <a:xfrm>
            <a:off x="367143" y="6020382"/>
            <a:ext cx="2904040" cy="3487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ZapfHumnst BT" panose="020B0502050508020304" pitchFamily="34" charset="0"/>
              </a:rPr>
              <a:t>#3                                    Senior Center</a:t>
            </a:r>
          </a:p>
          <a:p>
            <a:r>
              <a:rPr lang="en-US" sz="1200" dirty="0">
                <a:latin typeface="ZapfHumnst BT" panose="020B0502050508020304" pitchFamily="34" charset="0"/>
              </a:rPr>
              <a:t>                            67 North Main Street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50633" y="3665381"/>
            <a:ext cx="1590792" cy="2121057"/>
          </a:xfrm>
          <a:prstGeom prst="rect">
            <a:avLst/>
          </a:prstGeom>
        </p:spPr>
      </p:pic>
      <p:sp>
        <p:nvSpPr>
          <p:cNvPr id="13" name="Title 1"/>
          <p:cNvSpPr txBox="1">
            <a:spLocks/>
          </p:cNvSpPr>
          <p:nvPr/>
        </p:nvSpPr>
        <p:spPr>
          <a:xfrm>
            <a:off x="3521542" y="6089685"/>
            <a:ext cx="2100916" cy="3487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1200" dirty="0">
                <a:latin typeface="ZapfHumnst BT" panose="020B0502050508020304" pitchFamily="34" charset="0"/>
              </a:rPr>
              <a:t>#4     Congregational Church</a:t>
            </a:r>
          </a:p>
          <a:p>
            <a:pPr>
              <a:lnSpc>
                <a:spcPct val="120000"/>
              </a:lnSpc>
            </a:pPr>
            <a:r>
              <a:rPr lang="en-US" sz="1200" dirty="0">
                <a:latin typeface="ZapfHumnst BT" panose="020B0502050508020304" pitchFamily="34" charset="0"/>
              </a:rPr>
              <a:t>          71 North Main Street</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93343" y="3668477"/>
            <a:ext cx="2823950" cy="2117961"/>
          </a:xfrm>
          <a:prstGeom prst="rect">
            <a:avLst/>
          </a:prstGeom>
        </p:spPr>
      </p:pic>
      <p:sp>
        <p:nvSpPr>
          <p:cNvPr id="16" name="Title 1"/>
          <p:cNvSpPr txBox="1">
            <a:spLocks/>
          </p:cNvSpPr>
          <p:nvPr/>
        </p:nvSpPr>
        <p:spPr>
          <a:xfrm>
            <a:off x="5993343" y="5940457"/>
            <a:ext cx="2769721" cy="497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200" dirty="0">
                <a:latin typeface="ZapfHumnst BT" panose="020B0502050508020304" pitchFamily="34" charset="0"/>
              </a:rPr>
              <a:t>#5                                              DPW   </a:t>
            </a:r>
          </a:p>
          <a:p>
            <a:pPr algn="r">
              <a:lnSpc>
                <a:spcPct val="100000"/>
              </a:lnSpc>
            </a:pPr>
            <a:r>
              <a:rPr lang="en-US" sz="1200" dirty="0">
                <a:latin typeface="ZapfHumnst BT" panose="020B0502050508020304" pitchFamily="34" charset="0"/>
              </a:rPr>
              <a:t>9 </a:t>
            </a:r>
            <a:r>
              <a:rPr lang="en-US" sz="1200" dirty="0" err="1">
                <a:latin typeface="ZapfHumnst BT" panose="020B0502050508020304" pitchFamily="34" charset="0"/>
              </a:rPr>
              <a:t>Merrigan</a:t>
            </a:r>
            <a:r>
              <a:rPr lang="en-US" sz="1200" dirty="0">
                <a:latin typeface="ZapfHumnst BT" panose="020B0502050508020304" pitchFamily="34" charset="0"/>
              </a:rPr>
              <a:t> Way</a:t>
            </a:r>
          </a:p>
        </p:txBody>
      </p:sp>
    </p:spTree>
    <p:extLst>
      <p:ext uri="{BB962C8B-B14F-4D97-AF65-F5344CB8AC3E}">
        <p14:creationId xmlns:p14="http://schemas.microsoft.com/office/powerpoint/2010/main" val="65547445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57200" y="690165"/>
            <a:ext cx="8538189" cy="12602232"/>
          </a:xfrm>
          <a:prstGeom prst="rect">
            <a:avLst/>
          </a:prstGeom>
          <a:noFill/>
        </p:spPr>
        <p:txBody>
          <a:bodyPr wrap="square" lIns="0" tIns="0" rIns="0" bIns="1188720" numCol="2" spcCol="457200" rtlCol="0">
            <a:spAutoFit/>
          </a:bodyPr>
          <a:lstStyle/>
          <a:p>
            <a:r>
              <a:rPr lang="en-US" sz="2000" b="1" dirty="0"/>
              <a:t>Architecture</a:t>
            </a:r>
            <a:r>
              <a:rPr lang="en-US" sz="2000" dirty="0"/>
              <a:t> </a:t>
            </a:r>
            <a:r>
              <a:rPr lang="en-US" sz="1600" dirty="0"/>
              <a:t>(interior)</a:t>
            </a:r>
          </a:p>
          <a:p>
            <a:endParaRPr lang="en-US" sz="2000" u="sng" dirty="0"/>
          </a:p>
          <a:p>
            <a:r>
              <a:rPr lang="en-US" sz="2000" u="sng" dirty="0"/>
              <a:t>Physical Issues</a:t>
            </a:r>
            <a:r>
              <a:rPr lang="en-US" sz="2000" dirty="0"/>
              <a:t>:</a:t>
            </a:r>
          </a:p>
          <a:p>
            <a:endParaRPr lang="en-US" sz="2000" dirty="0"/>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deterioration of interior floor, wall and ceiling finishes;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aged condition of kitchen equipment;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severely deficient condition of basement areas;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severe deterioration of exterior building envelope components…roof, walls, foundation, windows, doors, site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significant structural deficiencies:</a:t>
            </a:r>
          </a:p>
          <a:p>
            <a:pPr marL="800100" lvl="1" indent="-342900">
              <a:lnSpc>
                <a:spcPct val="115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steeple </a:t>
            </a:r>
          </a:p>
          <a:p>
            <a:pPr marL="800100" lvl="1" indent="-342900">
              <a:lnSpc>
                <a:spcPct val="115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a:t>
            </a:r>
            <a:r>
              <a:rPr lang="en-US" sz="1400" dirty="0">
                <a:effectLst/>
                <a:latin typeface="Calibri" panose="020F0502020204030204" pitchFamily="34" charset="0"/>
                <a:ea typeface="Calibri" panose="020F0502020204030204" pitchFamily="34" charset="0"/>
                <a:cs typeface="Times New Roman" panose="02020603050405020304" pitchFamily="18" charset="0"/>
              </a:rPr>
              <a:t>xterior columns ;</a:t>
            </a:r>
          </a:p>
          <a:p>
            <a:pPr marL="800100" lvl="1" indent="-342900">
              <a:lnSpc>
                <a:spcPct val="115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First floor framing</a:t>
            </a:r>
          </a:p>
          <a:p>
            <a:pPr marL="800100" lvl="1" indent="-342900">
              <a:lnSpc>
                <a:spcPct val="115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Second floor framing</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mechanical (HVAC) , electrical, plumbing and fire protection deficiencies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r>
              <a:rPr lang="en-US" sz="2000" u="sng" dirty="0"/>
              <a:t>Functional Issues:</a:t>
            </a:r>
          </a:p>
          <a:p>
            <a:pPr marR="0" lvl="0">
              <a:spcBef>
                <a:spcPts val="0"/>
              </a:spcBef>
            </a:pPr>
            <a:endParaRPr lang="en-US" sz="2000" u="sng" dirty="0"/>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Code Issues:</a:t>
            </a:r>
          </a:p>
          <a:p>
            <a:pPr marL="800100" lvl="1" indent="-342900">
              <a:lnSpc>
                <a:spcPct val="115000"/>
              </a:lnSpc>
              <a:spcAft>
                <a:spcPts val="10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Handicap accessibility</a:t>
            </a:r>
          </a:p>
          <a:p>
            <a:pPr marL="800100" lvl="1" indent="-342900">
              <a:lnSpc>
                <a:spcPct val="115000"/>
              </a:lnSpc>
              <a:spcAft>
                <a:spcPts val="10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Building code change in level between the Sanctuary area and the Kitchen/ Office area;</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constricted layout of the Kitchen/ Office area;</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lack of exterior walkways;</a:t>
            </a:r>
          </a:p>
          <a:p>
            <a:pPr marL="342900" marR="0" lvl="0" indent="-342900">
              <a:lnSpc>
                <a:spcPct val="115000"/>
              </a:lnSpc>
              <a:spcBef>
                <a:spcPts val="0"/>
              </a:spcBef>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limitations in re-purposing existing interior spaces for something other than assembly space.</a:t>
            </a:r>
          </a:p>
        </p:txBody>
      </p:sp>
      <p:sp>
        <p:nvSpPr>
          <p:cNvPr id="2" name="TextBox 1">
            <a:extLst>
              <a:ext uri="{FF2B5EF4-FFF2-40B4-BE49-F238E27FC236}">
                <a16:creationId xmlns:a16="http://schemas.microsoft.com/office/drawing/2014/main" id="{E44A19BB-03D9-4A1C-B9C2-B06364F6CB98}"/>
              </a:ext>
            </a:extLst>
          </p:cNvPr>
          <p:cNvSpPr txBox="1"/>
          <p:nvPr/>
        </p:nvSpPr>
        <p:spPr>
          <a:xfrm>
            <a:off x="7006330" y="320833"/>
            <a:ext cx="1791253" cy="369332"/>
          </a:xfrm>
          <a:prstGeom prst="rect">
            <a:avLst/>
          </a:prstGeom>
          <a:noFill/>
        </p:spPr>
        <p:txBody>
          <a:bodyPr wrap="square" rtlCol="0">
            <a:spAutoFit/>
          </a:bodyPr>
          <a:lstStyle/>
          <a:p>
            <a:pPr algn="r"/>
            <a:r>
              <a:rPr lang="en-US" b="1" dirty="0"/>
              <a:t>Church</a:t>
            </a:r>
          </a:p>
        </p:txBody>
      </p:sp>
    </p:spTree>
    <p:extLst>
      <p:ext uri="{BB962C8B-B14F-4D97-AF65-F5344CB8AC3E}">
        <p14:creationId xmlns:p14="http://schemas.microsoft.com/office/powerpoint/2010/main" val="212562410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29870" y="560301"/>
            <a:ext cx="8503715" cy="6933373"/>
          </a:xfrm>
          <a:prstGeom prst="rect">
            <a:avLst/>
          </a:prstGeom>
          <a:noFill/>
        </p:spPr>
        <p:txBody>
          <a:bodyPr wrap="square" lIns="0" tIns="0" rIns="0" bIns="1188720" numCol="2" spcCol="457200" rtlCol="0">
            <a:spAutoFit/>
          </a:bodyPr>
          <a:lstStyle/>
          <a:p>
            <a:r>
              <a:rPr lang="en-US" sz="2000" b="1" dirty="0"/>
              <a:t>Structural</a:t>
            </a:r>
          </a:p>
          <a:p>
            <a:endParaRPr lang="en-US" sz="2000" u="sng"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Foundation</a:t>
            </a:r>
            <a:r>
              <a:rPr lang="en-US" sz="14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Several brick piers supporting the main hall floor are deteriorated with disintegrating mortar and spalling brick.</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Front exterior stairs supporting pediment columns appears to be settling leaving a gap of about 1” below the northern column</a:t>
            </a:r>
            <a:r>
              <a:rPr lang="en-US" sz="1400" i="1" dirty="0">
                <a:latin typeface="Calibri" panose="020F0502020204030204" pitchFamily="34" charset="0"/>
                <a:cs typeface="Times New Roman" panose="02020603050405020304" pitchFamily="18" charset="0"/>
              </a:rPr>
              <a:t>.(see Fig. 1)</a:t>
            </a:r>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Upper Floor</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There is a noticeable settlement of 2”- 4” towards the center aisle of the main hall.</a:t>
            </a: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Steeple:</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Northwest support post (1 of 2) is severely rotted at its base and no longer in contact with the diagonal timber transfer beam. In each corner there are two timber posts resting atop a diagonal timber transfer beam. The top of this beam is also exhibiting signs of rot from either insects or moisture. This is likely the cause for the steeple out-of-plumbness</a:t>
            </a:r>
            <a:r>
              <a:rPr lang="en-US" sz="1400" i="1" dirty="0">
                <a:latin typeface="Calibri" panose="020F0502020204030204" pitchFamily="34" charset="0"/>
                <a:cs typeface="Times New Roman" panose="02020603050405020304" pitchFamily="18" charset="0"/>
              </a:rPr>
              <a:t>.(See Fig. 2) </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Timber planks, stairs and catwalks within the belfry are severely rotted.</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Church</a:t>
            </a:r>
          </a:p>
        </p:txBody>
      </p:sp>
      <p:pic>
        <p:nvPicPr>
          <p:cNvPr id="3" name="Picture 2">
            <a:extLst>
              <a:ext uri="{FF2B5EF4-FFF2-40B4-BE49-F238E27FC236}">
                <a16:creationId xmlns:a16="http://schemas.microsoft.com/office/drawing/2014/main" id="{2CF3F21B-A0AB-4BFC-A84A-E7587F5BFA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56046" y="774385"/>
            <a:ext cx="3117626" cy="2347655"/>
          </a:xfrm>
          <a:prstGeom prst="rect">
            <a:avLst/>
          </a:prstGeom>
        </p:spPr>
      </p:pic>
      <p:sp>
        <p:nvSpPr>
          <p:cNvPr id="4" name="TextBox 3">
            <a:extLst>
              <a:ext uri="{FF2B5EF4-FFF2-40B4-BE49-F238E27FC236}">
                <a16:creationId xmlns:a16="http://schemas.microsoft.com/office/drawing/2014/main" id="{5A84C3CE-C0CD-44AB-8584-59D6EEB8B370}"/>
              </a:ext>
            </a:extLst>
          </p:cNvPr>
          <p:cNvSpPr txBox="1"/>
          <p:nvPr/>
        </p:nvSpPr>
        <p:spPr>
          <a:xfrm>
            <a:off x="6825060" y="3131748"/>
            <a:ext cx="1072093" cy="307777"/>
          </a:xfrm>
          <a:prstGeom prst="rect">
            <a:avLst/>
          </a:prstGeom>
          <a:noFill/>
        </p:spPr>
        <p:txBody>
          <a:bodyPr wrap="square" rtlCol="0">
            <a:spAutoFit/>
          </a:bodyPr>
          <a:lstStyle/>
          <a:p>
            <a:r>
              <a:rPr lang="en-US" sz="1400" dirty="0"/>
              <a:t>Fig. 1</a:t>
            </a:r>
          </a:p>
        </p:txBody>
      </p:sp>
      <p:pic>
        <p:nvPicPr>
          <p:cNvPr id="6" name="Picture 5">
            <a:extLst>
              <a:ext uri="{FF2B5EF4-FFF2-40B4-BE49-F238E27FC236}">
                <a16:creationId xmlns:a16="http://schemas.microsoft.com/office/drawing/2014/main" id="{20273181-B3AA-4FBB-A3D7-C5592610A4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98135" y="3735960"/>
            <a:ext cx="3128483" cy="2347655"/>
          </a:xfrm>
          <a:prstGeom prst="rect">
            <a:avLst/>
          </a:prstGeom>
        </p:spPr>
      </p:pic>
      <p:sp>
        <p:nvSpPr>
          <p:cNvPr id="9" name="TextBox 8">
            <a:extLst>
              <a:ext uri="{FF2B5EF4-FFF2-40B4-BE49-F238E27FC236}">
                <a16:creationId xmlns:a16="http://schemas.microsoft.com/office/drawing/2014/main" id="{F4FFD40B-2495-41AD-91D4-5D1D1F1ED585}"/>
              </a:ext>
            </a:extLst>
          </p:cNvPr>
          <p:cNvSpPr txBox="1"/>
          <p:nvPr/>
        </p:nvSpPr>
        <p:spPr>
          <a:xfrm>
            <a:off x="6962377" y="6093323"/>
            <a:ext cx="764303" cy="307777"/>
          </a:xfrm>
          <a:prstGeom prst="rect">
            <a:avLst/>
          </a:prstGeom>
          <a:noFill/>
        </p:spPr>
        <p:txBody>
          <a:bodyPr wrap="square" rtlCol="0">
            <a:spAutoFit/>
          </a:bodyPr>
          <a:lstStyle/>
          <a:p>
            <a:r>
              <a:rPr lang="en-US" sz="1400" dirty="0"/>
              <a:t>Fig. 2</a:t>
            </a:r>
          </a:p>
        </p:txBody>
      </p:sp>
    </p:spTree>
    <p:extLst>
      <p:ext uri="{BB962C8B-B14F-4D97-AF65-F5344CB8AC3E}">
        <p14:creationId xmlns:p14="http://schemas.microsoft.com/office/powerpoint/2010/main" val="379655704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624309"/>
            <a:ext cx="8503715" cy="7001084"/>
          </a:xfrm>
          <a:prstGeom prst="rect">
            <a:avLst/>
          </a:prstGeom>
          <a:noFill/>
        </p:spPr>
        <p:txBody>
          <a:bodyPr wrap="square" lIns="0" tIns="0" rIns="0" bIns="1188720" numCol="2" spcCol="457200" rtlCol="0">
            <a:spAutoFit/>
          </a:bodyPr>
          <a:lstStyle/>
          <a:p>
            <a:r>
              <a:rPr lang="en-US" sz="2000" b="1" dirty="0"/>
              <a:t>Building Envelope </a:t>
            </a:r>
            <a:r>
              <a:rPr lang="en-US" sz="1600" dirty="0"/>
              <a:t>(exterior)</a:t>
            </a:r>
          </a:p>
          <a:p>
            <a:endParaRPr lang="en-US" sz="2000" u="sng" dirty="0"/>
          </a:p>
          <a:p>
            <a:r>
              <a:rPr lang="en-US" sz="2000" u="sng" dirty="0"/>
              <a:t>Physical Issues</a:t>
            </a:r>
            <a:r>
              <a:rPr lang="en-US" sz="2000" dirty="0"/>
              <a:t>:</a:t>
            </a:r>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Roof</a:t>
            </a:r>
            <a:r>
              <a:rPr lang="en-US" sz="14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traditional 3-tab asphalt shingles in fair condition;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Organic growth on rear portion;</a:t>
            </a: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Interior staining indicates some leaks;</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Monitoring on flashings and penetrations 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latin typeface="Calibri" panose="020F0502020204030204" pitchFamily="34" charset="0"/>
              <a:cs typeface="Times New Roman" panose="02020603050405020304" pitchFamily="18" charset="0"/>
            </a:endParaRPr>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Cladding</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Primarily vinyl clapboard with areas of painted flush wood boards and stucco </a:t>
            </a:r>
            <a:r>
              <a:rPr lang="en-US" sz="14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Vinyl in fair condition but with areas of cracked and/or missing sections;</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Staining and organic growth at some areas;</a:t>
            </a: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Wood columns/ pilasters </a:t>
            </a:r>
            <a:r>
              <a:rPr lang="en-US" sz="1400" dirty="0">
                <a:effectLst/>
                <a:latin typeface="Calibri" panose="020F0502020204030204" pitchFamily="34" charset="0"/>
                <a:ea typeface="Calibri" panose="020F0502020204030204" pitchFamily="34" charset="0"/>
                <a:cs typeface="Times New Roman" panose="02020603050405020304" pitchFamily="18" charset="0"/>
              </a:rPr>
              <a:t>are painted wood stave construction in fair condition. Bases are deteriorated.</a:t>
            </a: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Windows/ Doors:</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Windows are primarily original wood double hung, single-glazed with wood </a:t>
            </a:r>
            <a:r>
              <a:rPr lang="en-US" sz="1400" dirty="0" err="1">
                <a:latin typeface="Calibri" panose="020F0502020204030204" pitchFamily="34" charset="0"/>
                <a:cs typeface="Times New Roman" panose="02020603050405020304" pitchFamily="18" charset="0"/>
              </a:rPr>
              <a:t>muntins</a:t>
            </a:r>
            <a:r>
              <a:rPr lang="en-US" sz="1400" dirty="0">
                <a:latin typeface="Calibri" panose="020F0502020204030204" pitchFamily="34" charset="0"/>
                <a:cs typeface="Times New Roman" panose="02020603050405020304" pitchFamily="18" charset="0"/>
              </a:rPr>
              <a:t> with aluminum storm/ screen units;</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Windows are beyond their service life. </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Aluminum storm/ screen units are in fair condition.</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Doors are older wood doors and hardware in deteriorated condition and at the end of their service life.</a:t>
            </a: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Church</a:t>
            </a:r>
          </a:p>
        </p:txBody>
      </p:sp>
      <p:pic>
        <p:nvPicPr>
          <p:cNvPr id="3" name="Picture 2">
            <a:extLst>
              <a:ext uri="{FF2B5EF4-FFF2-40B4-BE49-F238E27FC236}">
                <a16:creationId xmlns:a16="http://schemas.microsoft.com/office/drawing/2014/main" id="{2CF3F21B-A0AB-4BFC-A84A-E7587F5BFA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29474" y="2208957"/>
            <a:ext cx="1791253" cy="1343440"/>
          </a:xfrm>
          <a:prstGeom prst="rect">
            <a:avLst/>
          </a:prstGeom>
        </p:spPr>
      </p:pic>
      <p:sp>
        <p:nvSpPr>
          <p:cNvPr id="4" name="TextBox 3">
            <a:extLst>
              <a:ext uri="{FF2B5EF4-FFF2-40B4-BE49-F238E27FC236}">
                <a16:creationId xmlns:a16="http://schemas.microsoft.com/office/drawing/2014/main" id="{5A84C3CE-C0CD-44AB-8584-59D6EEB8B370}"/>
              </a:ext>
            </a:extLst>
          </p:cNvPr>
          <p:cNvSpPr txBox="1"/>
          <p:nvPr/>
        </p:nvSpPr>
        <p:spPr>
          <a:xfrm>
            <a:off x="7096612" y="3552396"/>
            <a:ext cx="1791253" cy="307777"/>
          </a:xfrm>
          <a:prstGeom prst="rect">
            <a:avLst/>
          </a:prstGeom>
          <a:noFill/>
        </p:spPr>
        <p:txBody>
          <a:bodyPr wrap="square" rtlCol="0">
            <a:spAutoFit/>
          </a:bodyPr>
          <a:lstStyle/>
          <a:p>
            <a:r>
              <a:rPr lang="en-US" sz="1400" dirty="0"/>
              <a:t>Stained vinyl siding</a:t>
            </a:r>
          </a:p>
        </p:txBody>
      </p:sp>
      <p:pic>
        <p:nvPicPr>
          <p:cNvPr id="6" name="Picture 5">
            <a:extLst>
              <a:ext uri="{FF2B5EF4-FFF2-40B4-BE49-F238E27FC236}">
                <a16:creationId xmlns:a16="http://schemas.microsoft.com/office/drawing/2014/main" id="{20273181-B3AA-4FBB-A3D7-C5592610A4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82908" y="2208956"/>
            <a:ext cx="1791254" cy="1343440"/>
          </a:xfrm>
          <a:prstGeom prst="rect">
            <a:avLst/>
          </a:prstGeom>
        </p:spPr>
      </p:pic>
      <p:sp>
        <p:nvSpPr>
          <p:cNvPr id="9" name="TextBox 8">
            <a:extLst>
              <a:ext uri="{FF2B5EF4-FFF2-40B4-BE49-F238E27FC236}">
                <a16:creationId xmlns:a16="http://schemas.microsoft.com/office/drawing/2014/main" id="{F4FFD40B-2495-41AD-91D4-5D1D1F1ED585}"/>
              </a:ext>
            </a:extLst>
          </p:cNvPr>
          <p:cNvSpPr txBox="1"/>
          <p:nvPr/>
        </p:nvSpPr>
        <p:spPr>
          <a:xfrm>
            <a:off x="4649470" y="3552397"/>
            <a:ext cx="1685618" cy="307777"/>
          </a:xfrm>
          <a:prstGeom prst="rect">
            <a:avLst/>
          </a:prstGeom>
          <a:noFill/>
        </p:spPr>
        <p:txBody>
          <a:bodyPr wrap="square" rtlCol="0">
            <a:spAutoFit/>
          </a:bodyPr>
          <a:lstStyle/>
          <a:p>
            <a:r>
              <a:rPr lang="en-US" sz="1400" dirty="0"/>
              <a:t>Missing vinyl siding</a:t>
            </a:r>
          </a:p>
        </p:txBody>
      </p:sp>
      <p:pic>
        <p:nvPicPr>
          <p:cNvPr id="14" name="Picture 13">
            <a:extLst>
              <a:ext uri="{FF2B5EF4-FFF2-40B4-BE49-F238E27FC236}">
                <a16:creationId xmlns:a16="http://schemas.microsoft.com/office/drawing/2014/main" id="{AEECEAA0-B5E1-4BFF-8CAA-F93BD30C3B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29474" y="4564439"/>
            <a:ext cx="1791253" cy="1343439"/>
          </a:xfrm>
          <a:prstGeom prst="rect">
            <a:avLst/>
          </a:prstGeom>
        </p:spPr>
      </p:pic>
      <p:sp>
        <p:nvSpPr>
          <p:cNvPr id="16" name="TextBox 15">
            <a:extLst>
              <a:ext uri="{FF2B5EF4-FFF2-40B4-BE49-F238E27FC236}">
                <a16:creationId xmlns:a16="http://schemas.microsoft.com/office/drawing/2014/main" id="{23EA3AD5-CD68-403F-8265-657FF8ED1EF1}"/>
              </a:ext>
            </a:extLst>
          </p:cNvPr>
          <p:cNvSpPr txBox="1"/>
          <p:nvPr/>
        </p:nvSpPr>
        <p:spPr>
          <a:xfrm>
            <a:off x="4729473" y="5925914"/>
            <a:ext cx="1791253" cy="307777"/>
          </a:xfrm>
          <a:prstGeom prst="rect">
            <a:avLst/>
          </a:prstGeom>
          <a:noFill/>
        </p:spPr>
        <p:txBody>
          <a:bodyPr wrap="square" rtlCol="0">
            <a:spAutoFit/>
          </a:bodyPr>
          <a:lstStyle/>
          <a:p>
            <a:r>
              <a:rPr lang="en-US" sz="1400" dirty="0"/>
              <a:t>Column bases</a:t>
            </a:r>
          </a:p>
        </p:txBody>
      </p:sp>
      <p:pic>
        <p:nvPicPr>
          <p:cNvPr id="17" name="Picture 16">
            <a:extLst>
              <a:ext uri="{FF2B5EF4-FFF2-40B4-BE49-F238E27FC236}">
                <a16:creationId xmlns:a16="http://schemas.microsoft.com/office/drawing/2014/main" id="{E1152D63-3DF3-41F4-B6A1-01A0F004B6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97518" y="4564439"/>
            <a:ext cx="1788314" cy="1341236"/>
          </a:xfrm>
          <a:prstGeom prst="rect">
            <a:avLst/>
          </a:prstGeom>
        </p:spPr>
      </p:pic>
      <p:sp>
        <p:nvSpPr>
          <p:cNvPr id="18" name="TextBox 17">
            <a:extLst>
              <a:ext uri="{FF2B5EF4-FFF2-40B4-BE49-F238E27FC236}">
                <a16:creationId xmlns:a16="http://schemas.microsoft.com/office/drawing/2014/main" id="{549784FB-98AF-448B-9458-E800B3AFAA09}"/>
              </a:ext>
            </a:extLst>
          </p:cNvPr>
          <p:cNvSpPr txBox="1"/>
          <p:nvPr/>
        </p:nvSpPr>
        <p:spPr>
          <a:xfrm>
            <a:off x="7193221" y="5967230"/>
            <a:ext cx="1791253" cy="307777"/>
          </a:xfrm>
          <a:prstGeom prst="rect">
            <a:avLst/>
          </a:prstGeom>
          <a:noFill/>
        </p:spPr>
        <p:txBody>
          <a:bodyPr wrap="square" rtlCol="0">
            <a:spAutoFit/>
          </a:bodyPr>
          <a:lstStyle/>
          <a:p>
            <a:r>
              <a:rPr lang="en-US" sz="1400" dirty="0"/>
              <a:t>Stucco at Auditorium</a:t>
            </a:r>
          </a:p>
        </p:txBody>
      </p:sp>
    </p:spTree>
    <p:extLst>
      <p:ext uri="{BB962C8B-B14F-4D97-AF65-F5344CB8AC3E}">
        <p14:creationId xmlns:p14="http://schemas.microsoft.com/office/powerpoint/2010/main" val="75164533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519008"/>
            <a:ext cx="8503715" cy="7570534"/>
          </a:xfrm>
          <a:prstGeom prst="rect">
            <a:avLst/>
          </a:prstGeom>
          <a:noFill/>
        </p:spPr>
        <p:txBody>
          <a:bodyPr wrap="square" lIns="0" tIns="0" rIns="0" bIns="1188720" numCol="2" spcCol="457200" rtlCol="0">
            <a:spAutoFit/>
          </a:bodyPr>
          <a:lstStyle/>
          <a:p>
            <a:r>
              <a:rPr lang="en-US" sz="2000" b="1" dirty="0"/>
              <a:t>Site</a:t>
            </a:r>
          </a:p>
          <a:p>
            <a:endParaRPr lang="en-US" sz="1600"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Driveways/ Parking Areas:</a:t>
            </a:r>
            <a:endParaRPr lang="en-US" sz="1400" dirty="0">
              <a:latin typeface="Calibri" panose="020F0502020204030204" pitchFamily="34" charset="0"/>
              <a:cs typeface="Times New Roman" panose="02020603050405020304" pitchFamily="18" charset="0"/>
            </a:endParaRPr>
          </a:p>
          <a:p>
            <a:pPr marL="800100" lvl="1" indent="-342900">
              <a:lnSpc>
                <a:spcPct val="115000"/>
              </a:lnSpc>
              <a:spcAft>
                <a:spcPts val="1000"/>
              </a:spcAft>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pavement is in fair condition. However, there is no stripping designating parking spaces, including accessible parking spaces.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Walkways, Ramps, Steps: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Concrete walkways are in serviceable condition but sufficiently worn to warrant replacement. </a:t>
            </a:r>
          </a:p>
          <a:p>
            <a:pPr marL="800100" lvl="1" indent="-342900">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rPr>
              <a:t>there are no paved walkways at the rear of the building.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Landscaping: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Lawn and planted areas are restricted to the front, right side and rear of the building and are in fair condition.</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Signage:</a:t>
            </a:r>
          </a:p>
          <a:p>
            <a:pPr marL="0" marR="0">
              <a:lnSpc>
                <a:spcPct val="115000"/>
              </a:lnSpc>
              <a:spcBef>
                <a:spcPts val="0"/>
              </a:spcBef>
              <a:spcAft>
                <a:spcPts val="10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no exterior site signage for wayfinding and parking designations.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713722" y="320833"/>
            <a:ext cx="1791253" cy="369332"/>
          </a:xfrm>
          <a:prstGeom prst="rect">
            <a:avLst/>
          </a:prstGeom>
          <a:noFill/>
        </p:spPr>
        <p:txBody>
          <a:bodyPr wrap="square" rtlCol="0">
            <a:spAutoFit/>
          </a:bodyPr>
          <a:lstStyle/>
          <a:p>
            <a:pPr algn="r"/>
            <a:r>
              <a:rPr lang="en-US" b="1" dirty="0"/>
              <a:t>Church</a:t>
            </a:r>
          </a:p>
        </p:txBody>
      </p:sp>
      <p:pic>
        <p:nvPicPr>
          <p:cNvPr id="3" name="Picture 2">
            <a:extLst>
              <a:ext uri="{FF2B5EF4-FFF2-40B4-BE49-F238E27FC236}">
                <a16:creationId xmlns:a16="http://schemas.microsoft.com/office/drawing/2014/main" id="{DAE36BC6-774B-44BF-B718-2B2FCB55E60C}"/>
              </a:ext>
            </a:extLst>
          </p:cNvPr>
          <p:cNvPicPr>
            <a:picLocks noChangeAspect="1"/>
          </p:cNvPicPr>
          <p:nvPr/>
        </p:nvPicPr>
        <p:blipFill>
          <a:blip r:embed="rId3"/>
          <a:stretch>
            <a:fillRect/>
          </a:stretch>
        </p:blipFill>
        <p:spPr>
          <a:xfrm>
            <a:off x="5674530" y="753725"/>
            <a:ext cx="2701374" cy="2675275"/>
          </a:xfrm>
          <a:prstGeom prst="rect">
            <a:avLst/>
          </a:prstGeom>
        </p:spPr>
      </p:pic>
      <p:pic>
        <p:nvPicPr>
          <p:cNvPr id="4" name="Picture 3">
            <a:extLst>
              <a:ext uri="{FF2B5EF4-FFF2-40B4-BE49-F238E27FC236}">
                <a16:creationId xmlns:a16="http://schemas.microsoft.com/office/drawing/2014/main" id="{96A5A7F0-5FD7-4EAE-B185-822FA6390A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99551" y="4997756"/>
            <a:ext cx="1788314" cy="1341236"/>
          </a:xfrm>
          <a:prstGeom prst="rect">
            <a:avLst/>
          </a:prstGeom>
        </p:spPr>
      </p:pic>
      <p:pic>
        <p:nvPicPr>
          <p:cNvPr id="6" name="Picture 5">
            <a:extLst>
              <a:ext uri="{FF2B5EF4-FFF2-40B4-BE49-F238E27FC236}">
                <a16:creationId xmlns:a16="http://schemas.microsoft.com/office/drawing/2014/main" id="{7F0BB146-5C4E-44B9-9E37-D11D47347A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25408" y="3747417"/>
            <a:ext cx="1788314" cy="1341236"/>
          </a:xfrm>
          <a:prstGeom prst="rect">
            <a:avLst/>
          </a:prstGeom>
        </p:spPr>
      </p:pic>
      <p:sp>
        <p:nvSpPr>
          <p:cNvPr id="8" name="TextBox 7">
            <a:extLst>
              <a:ext uri="{FF2B5EF4-FFF2-40B4-BE49-F238E27FC236}">
                <a16:creationId xmlns:a16="http://schemas.microsoft.com/office/drawing/2014/main" id="{05A70776-38B3-4E9C-A298-96C000D5DB59}"/>
              </a:ext>
            </a:extLst>
          </p:cNvPr>
          <p:cNvSpPr txBox="1"/>
          <p:nvPr/>
        </p:nvSpPr>
        <p:spPr>
          <a:xfrm>
            <a:off x="4909402" y="5117551"/>
            <a:ext cx="1530256" cy="338554"/>
          </a:xfrm>
          <a:prstGeom prst="rect">
            <a:avLst/>
          </a:prstGeom>
          <a:noFill/>
        </p:spPr>
        <p:txBody>
          <a:bodyPr wrap="square" rtlCol="0">
            <a:spAutoFit/>
          </a:bodyPr>
          <a:lstStyle/>
          <a:p>
            <a:r>
              <a:rPr lang="en-US" sz="1600" dirty="0"/>
              <a:t>Site at rear</a:t>
            </a:r>
          </a:p>
        </p:txBody>
      </p:sp>
      <p:sp>
        <p:nvSpPr>
          <p:cNvPr id="10" name="TextBox 9">
            <a:extLst>
              <a:ext uri="{FF2B5EF4-FFF2-40B4-BE49-F238E27FC236}">
                <a16:creationId xmlns:a16="http://schemas.microsoft.com/office/drawing/2014/main" id="{73D164F5-7590-434D-96A8-371D4DFC3F73}"/>
              </a:ext>
            </a:extLst>
          </p:cNvPr>
          <p:cNvSpPr txBox="1"/>
          <p:nvPr/>
        </p:nvSpPr>
        <p:spPr>
          <a:xfrm>
            <a:off x="7099551" y="6338992"/>
            <a:ext cx="1530256" cy="338554"/>
          </a:xfrm>
          <a:prstGeom prst="rect">
            <a:avLst/>
          </a:prstGeom>
          <a:noFill/>
        </p:spPr>
        <p:txBody>
          <a:bodyPr wrap="square" rtlCol="0">
            <a:spAutoFit/>
          </a:bodyPr>
          <a:lstStyle/>
          <a:p>
            <a:r>
              <a:rPr lang="en-US" sz="1600" dirty="0"/>
              <a:t>Site at front</a:t>
            </a:r>
          </a:p>
        </p:txBody>
      </p:sp>
      <p:sp>
        <p:nvSpPr>
          <p:cNvPr id="11" name="TextBox 10">
            <a:extLst>
              <a:ext uri="{FF2B5EF4-FFF2-40B4-BE49-F238E27FC236}">
                <a16:creationId xmlns:a16="http://schemas.microsoft.com/office/drawing/2014/main" id="{0A114D02-0898-4A58-AA15-E85B9C6BEE77}"/>
              </a:ext>
            </a:extLst>
          </p:cNvPr>
          <p:cNvSpPr txBox="1"/>
          <p:nvPr/>
        </p:nvSpPr>
        <p:spPr>
          <a:xfrm>
            <a:off x="7308758" y="3432010"/>
            <a:ext cx="1530256" cy="338554"/>
          </a:xfrm>
          <a:prstGeom prst="rect">
            <a:avLst/>
          </a:prstGeom>
          <a:noFill/>
        </p:spPr>
        <p:txBody>
          <a:bodyPr wrap="square" rtlCol="0">
            <a:spAutoFit/>
          </a:bodyPr>
          <a:lstStyle/>
          <a:p>
            <a:r>
              <a:rPr lang="en-US" sz="1600" dirty="0"/>
              <a:t>Aerial View</a:t>
            </a:r>
          </a:p>
        </p:txBody>
      </p:sp>
    </p:spTree>
    <p:extLst>
      <p:ext uri="{BB962C8B-B14F-4D97-AF65-F5344CB8AC3E}">
        <p14:creationId xmlns:p14="http://schemas.microsoft.com/office/powerpoint/2010/main" val="360846658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78880" y="624309"/>
            <a:ext cx="8503715" cy="2739211"/>
          </a:xfrm>
          <a:prstGeom prst="rect">
            <a:avLst/>
          </a:prstGeom>
          <a:noFill/>
        </p:spPr>
        <p:txBody>
          <a:bodyPr wrap="square" lIns="0" tIns="0" rIns="0" bIns="1188720" numCol="2" spcCol="457200" rtlCol="0">
            <a:spAutoFit/>
          </a:bodyPr>
          <a:lstStyle/>
          <a:p>
            <a:r>
              <a:rPr lang="en-US" sz="2000" u="sng" dirty="0"/>
              <a:t>Options/ Recommendations:</a:t>
            </a:r>
            <a:endParaRPr lang="en-US" sz="2000"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Church</a:t>
            </a:r>
          </a:p>
        </p:txBody>
      </p:sp>
      <p:graphicFrame>
        <p:nvGraphicFramePr>
          <p:cNvPr id="6" name="Table 5">
            <a:extLst>
              <a:ext uri="{FF2B5EF4-FFF2-40B4-BE49-F238E27FC236}">
                <a16:creationId xmlns:a16="http://schemas.microsoft.com/office/drawing/2014/main" id="{0396EF86-B61A-491F-B993-36020F0B7A28}"/>
              </a:ext>
            </a:extLst>
          </p:cNvPr>
          <p:cNvGraphicFramePr>
            <a:graphicFrameLocks noGrp="1"/>
          </p:cNvGraphicFramePr>
          <p:nvPr>
            <p:extLst>
              <p:ext uri="{D42A27DB-BD31-4B8C-83A1-F6EECF244321}">
                <p14:modId xmlns:p14="http://schemas.microsoft.com/office/powerpoint/2010/main" val="1048674302"/>
              </p:ext>
            </p:extLst>
          </p:nvPr>
        </p:nvGraphicFramePr>
        <p:xfrm>
          <a:off x="378879" y="1325745"/>
          <a:ext cx="8327390" cy="4034478"/>
        </p:xfrm>
        <a:graphic>
          <a:graphicData uri="http://schemas.openxmlformats.org/drawingml/2006/table">
            <a:tbl>
              <a:tblPr firstRow="1" firstCol="1" bandRow="1"/>
              <a:tblGrid>
                <a:gridCol w="491889">
                  <a:extLst>
                    <a:ext uri="{9D8B030D-6E8A-4147-A177-3AD203B41FA5}">
                      <a16:colId xmlns:a16="http://schemas.microsoft.com/office/drawing/2014/main" val="4257044967"/>
                    </a:ext>
                  </a:extLst>
                </a:gridCol>
                <a:gridCol w="1888275">
                  <a:extLst>
                    <a:ext uri="{9D8B030D-6E8A-4147-A177-3AD203B41FA5}">
                      <a16:colId xmlns:a16="http://schemas.microsoft.com/office/drawing/2014/main" val="567863223"/>
                    </a:ext>
                  </a:extLst>
                </a:gridCol>
                <a:gridCol w="2044522">
                  <a:extLst>
                    <a:ext uri="{9D8B030D-6E8A-4147-A177-3AD203B41FA5}">
                      <a16:colId xmlns:a16="http://schemas.microsoft.com/office/drawing/2014/main" val="4262456267"/>
                    </a:ext>
                  </a:extLst>
                </a:gridCol>
                <a:gridCol w="2034105">
                  <a:extLst>
                    <a:ext uri="{9D8B030D-6E8A-4147-A177-3AD203B41FA5}">
                      <a16:colId xmlns:a16="http://schemas.microsoft.com/office/drawing/2014/main" val="469787331"/>
                    </a:ext>
                  </a:extLst>
                </a:gridCol>
                <a:gridCol w="1868599">
                  <a:extLst>
                    <a:ext uri="{9D8B030D-6E8A-4147-A177-3AD203B41FA5}">
                      <a16:colId xmlns:a16="http://schemas.microsoft.com/office/drawing/2014/main" val="2439904555"/>
                    </a:ext>
                  </a:extLst>
                </a:gridCol>
              </a:tblGrid>
              <a:tr h="319728">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Benefits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Limitations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Recommendation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622445"/>
                  </a:ext>
                </a:extLst>
              </a:tr>
              <a:tr h="181275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Renovations to the existing building </a:t>
                      </a:r>
                      <a:r>
                        <a:rPr lang="en-US" sz="1000" b="1">
                          <a:effectLst/>
                          <a:latin typeface="Calibri" panose="020F0502020204030204" pitchFamily="34" charset="0"/>
                          <a:ea typeface="Calibri" panose="020F0502020204030204" pitchFamily="34" charset="0"/>
                          <a:cs typeface="Times New Roman" panose="02020603050405020304" pitchFamily="18" charset="0"/>
                        </a:rPr>
                        <a:t>to accommodate a change of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800"/>
                        </a:spcAft>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Maintains the original building and its historic value.</a:t>
                      </a:r>
                    </a:p>
                    <a:p>
                      <a:pPr marL="11684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800"/>
                        </a:spcAft>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Extensive renovation required to mitigate the many physical and  code deficiencies.</a:t>
                      </a:r>
                    </a:p>
                    <a:p>
                      <a:pPr marL="342900" marR="0" lvl="0" indent="-342900">
                        <a:lnSpc>
                          <a:spcPct val="107000"/>
                        </a:lnSpc>
                        <a:spcBef>
                          <a:spcPts val="0"/>
                        </a:spcBef>
                        <a:spcAft>
                          <a:spcPts val="800"/>
                        </a:spcAft>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Change of use will trigger accessibility, sprinkler and other code-related upgrades</a:t>
                      </a:r>
                    </a:p>
                    <a:p>
                      <a:pPr marL="11684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Not Recommended</a:t>
                      </a: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The cost for renovation will likely exceed the cost to replace the existing building.</a:t>
                      </a:r>
                    </a:p>
                    <a:p>
                      <a:pPr marL="342900" marR="0" lvl="0" indent="-342900">
                        <a:lnSpc>
                          <a:spcPct val="107000"/>
                        </a:lnSpc>
                        <a:spcBef>
                          <a:spcPts val="0"/>
                        </a:spcBef>
                        <a:spcAft>
                          <a:spcPts val="800"/>
                        </a:spcAft>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Repurposing of the existing building will limit the needs of any use determined for the property. </a:t>
                      </a:r>
                    </a:p>
                    <a:p>
                      <a:pPr marL="11684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027591"/>
                  </a:ext>
                </a:extLst>
              </a:tr>
              <a:tr h="1556684">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Demolish existing building providing a clear site to make the open site available for development by the Town.</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prominent site would be made available for a new municipal building.</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800"/>
                        </a:spcAft>
                        <a:buFont typeface="Symbol" panose="05050102010706020507" pitchFamily="18" charset="2"/>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Loss of the original building and its historic and sentimental value.</a:t>
                      </a:r>
                    </a:p>
                    <a:p>
                      <a:pPr marL="11684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Recommended: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Most cost-effective approach to dealing with a vacant town-owned building </a:t>
                      </a:r>
                    </a:p>
                    <a:p>
                      <a:pPr marL="342900" marR="0" lvl="0" indent="-342900">
                        <a:lnSpc>
                          <a:spcPct val="107000"/>
                        </a:lnSpc>
                        <a:spcBef>
                          <a:spcPts val="0"/>
                        </a:spcBef>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Provides an open site for development of a municipal use as part of the overall municipal campus.</a:t>
                      </a:r>
                    </a:p>
                  </a:txBody>
                  <a:tcPr marL="62498" marR="62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644481"/>
                  </a:ext>
                </a:extLst>
              </a:tr>
            </a:tbl>
          </a:graphicData>
        </a:graphic>
      </p:graphicFrame>
    </p:spTree>
    <p:extLst>
      <p:ext uri="{BB962C8B-B14F-4D97-AF65-F5344CB8AC3E}">
        <p14:creationId xmlns:p14="http://schemas.microsoft.com/office/powerpoint/2010/main" val="64327040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769157" y="426427"/>
            <a:ext cx="1791253" cy="369332"/>
          </a:xfrm>
          <a:prstGeom prst="rect">
            <a:avLst/>
          </a:prstGeom>
          <a:noFill/>
        </p:spPr>
        <p:txBody>
          <a:bodyPr wrap="square" rtlCol="0">
            <a:spAutoFit/>
          </a:bodyPr>
          <a:lstStyle/>
          <a:p>
            <a:pPr algn="r"/>
            <a:r>
              <a:rPr lang="en-US" b="1" dirty="0"/>
              <a:t>Church</a:t>
            </a:r>
          </a:p>
        </p:txBody>
      </p:sp>
      <p:pic>
        <p:nvPicPr>
          <p:cNvPr id="4" name="Picture 3" descr="Table&#10;&#10;Description automatically generated">
            <a:extLst>
              <a:ext uri="{FF2B5EF4-FFF2-40B4-BE49-F238E27FC236}">
                <a16:creationId xmlns:a16="http://schemas.microsoft.com/office/drawing/2014/main" id="{A0396569-9B8B-4427-9166-96801F8161DD}"/>
              </a:ext>
            </a:extLst>
          </p:cNvPr>
          <p:cNvPicPr>
            <a:picLocks noChangeAspect="1"/>
          </p:cNvPicPr>
          <p:nvPr/>
        </p:nvPicPr>
        <p:blipFill rotWithShape="1">
          <a:blip r:embed="rId3">
            <a:extLst>
              <a:ext uri="{28A0092B-C50C-407E-A947-70E740481C1C}">
                <a14:useLocalDpi xmlns:a14="http://schemas.microsoft.com/office/drawing/2010/main" val="0"/>
              </a:ext>
            </a:extLst>
          </a:blip>
          <a:srcRect l="4094" t="5334" r="4154" b="49332"/>
          <a:stretch/>
        </p:blipFill>
        <p:spPr>
          <a:xfrm>
            <a:off x="185082" y="985838"/>
            <a:ext cx="8826313" cy="3371850"/>
          </a:xfrm>
          <a:prstGeom prst="rect">
            <a:avLst/>
          </a:prstGeom>
        </p:spPr>
      </p:pic>
    </p:spTree>
    <p:extLst>
      <p:ext uri="{BB962C8B-B14F-4D97-AF65-F5344CB8AC3E}">
        <p14:creationId xmlns:p14="http://schemas.microsoft.com/office/powerpoint/2010/main" val="398617093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3" name="Picture 2">
            <a:extLst>
              <a:ext uri="{FF2B5EF4-FFF2-40B4-BE49-F238E27FC236}">
                <a16:creationId xmlns:a16="http://schemas.microsoft.com/office/drawing/2014/main" id="{2F625B50-BC54-4F26-BC8A-7065FA6B4330}"/>
              </a:ext>
            </a:extLst>
          </p:cNvPr>
          <p:cNvPicPr>
            <a:picLocks noChangeAspect="1"/>
          </p:cNvPicPr>
          <p:nvPr/>
        </p:nvPicPr>
        <p:blipFill>
          <a:blip r:embed="rId3"/>
          <a:stretch>
            <a:fillRect/>
          </a:stretch>
        </p:blipFill>
        <p:spPr>
          <a:xfrm>
            <a:off x="363481" y="763431"/>
            <a:ext cx="8417037" cy="4924137"/>
          </a:xfrm>
          <a:prstGeom prst="rect">
            <a:avLst/>
          </a:prstGeom>
        </p:spPr>
      </p:pic>
    </p:spTree>
    <p:extLst>
      <p:ext uri="{BB962C8B-B14F-4D97-AF65-F5344CB8AC3E}">
        <p14:creationId xmlns:p14="http://schemas.microsoft.com/office/powerpoint/2010/main" val="58671774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457200" y="690165"/>
            <a:ext cx="8538189" cy="12602232"/>
          </a:xfrm>
          <a:prstGeom prst="rect">
            <a:avLst/>
          </a:prstGeom>
          <a:noFill/>
        </p:spPr>
        <p:txBody>
          <a:bodyPr wrap="square" lIns="0" tIns="0" rIns="0" bIns="1188720" numCol="2" spcCol="457200" rtlCol="0">
            <a:spAutoFit/>
          </a:bodyPr>
          <a:lstStyle/>
          <a:p>
            <a:r>
              <a:rPr lang="en-US" sz="2000" b="1" dirty="0"/>
              <a:t>Architecture</a:t>
            </a:r>
            <a:r>
              <a:rPr lang="en-US" sz="2000" dirty="0"/>
              <a:t> </a:t>
            </a:r>
            <a:r>
              <a:rPr lang="en-US" sz="1600" dirty="0"/>
              <a:t>(interior)</a:t>
            </a:r>
          </a:p>
          <a:p>
            <a:endParaRPr lang="en-US" sz="2000" u="sng" dirty="0"/>
          </a:p>
          <a:p>
            <a:r>
              <a:rPr lang="en-US" sz="2000" u="sng" dirty="0"/>
              <a:t>Physical Issues</a:t>
            </a:r>
            <a:r>
              <a:rPr lang="en-US" sz="2000" dirty="0"/>
              <a:t>:</a:t>
            </a:r>
          </a:p>
          <a:p>
            <a:endParaRPr lang="en-US" sz="2000" dirty="0"/>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Generally in good physical condition. </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No violations of the Massachusetts State Building Code and accessibility code were observed.</a:t>
            </a:r>
          </a:p>
          <a:p>
            <a:pPr marL="0" marR="0">
              <a:lnSpc>
                <a:spcPct val="107000"/>
              </a:lnSpc>
              <a:spcBef>
                <a:spcPts val="0"/>
              </a:spcBef>
              <a:spcAft>
                <a:spcPts val="80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Interior Finishes</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Some areas of damaged gypsum wallboard due to water infiltration from building envelope.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r>
              <a:rPr lang="en-US" sz="2000" u="sng" dirty="0"/>
              <a:t>Functional Issues:</a:t>
            </a:r>
          </a:p>
          <a:p>
            <a:pPr marR="0" lvl="0">
              <a:spcBef>
                <a:spcPts val="0"/>
              </a:spcBef>
            </a:pPr>
            <a:endParaRPr lang="en-US" sz="2000" u="sng" dirty="0"/>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Additional storage space.</a:t>
            </a:r>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 larger Conference Room / Lunch Room to be able to accommodate all employees at the same time.</a:t>
            </a:r>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More office space to accommodate the necessary desks / office space needed by the DPW.</a:t>
            </a:r>
          </a:p>
        </p:txBody>
      </p:sp>
      <p:sp>
        <p:nvSpPr>
          <p:cNvPr id="2" name="TextBox 1">
            <a:extLst>
              <a:ext uri="{FF2B5EF4-FFF2-40B4-BE49-F238E27FC236}">
                <a16:creationId xmlns:a16="http://schemas.microsoft.com/office/drawing/2014/main" id="{E44A19BB-03D9-4A1C-B9C2-B06364F6CB98}"/>
              </a:ext>
            </a:extLst>
          </p:cNvPr>
          <p:cNvSpPr txBox="1"/>
          <p:nvPr/>
        </p:nvSpPr>
        <p:spPr>
          <a:xfrm>
            <a:off x="7006330" y="320833"/>
            <a:ext cx="1791253" cy="369332"/>
          </a:xfrm>
          <a:prstGeom prst="rect">
            <a:avLst/>
          </a:prstGeom>
          <a:noFill/>
        </p:spPr>
        <p:txBody>
          <a:bodyPr wrap="square" rtlCol="0">
            <a:spAutoFit/>
          </a:bodyPr>
          <a:lstStyle/>
          <a:p>
            <a:pPr algn="r"/>
            <a:r>
              <a:rPr lang="en-US" b="1" dirty="0"/>
              <a:t>DPW</a:t>
            </a:r>
          </a:p>
        </p:txBody>
      </p:sp>
    </p:spTree>
    <p:extLst>
      <p:ext uri="{BB962C8B-B14F-4D97-AF65-F5344CB8AC3E}">
        <p14:creationId xmlns:p14="http://schemas.microsoft.com/office/powerpoint/2010/main" val="311113995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624309"/>
            <a:ext cx="8503715" cy="4599977"/>
          </a:xfrm>
          <a:prstGeom prst="rect">
            <a:avLst/>
          </a:prstGeom>
          <a:noFill/>
        </p:spPr>
        <p:txBody>
          <a:bodyPr wrap="square" lIns="0" tIns="0" rIns="0" bIns="1188720" numCol="2" spcCol="457200" rtlCol="0">
            <a:spAutoFit/>
          </a:bodyPr>
          <a:lstStyle/>
          <a:p>
            <a:r>
              <a:rPr lang="en-US" sz="2000" b="1" dirty="0"/>
              <a:t>Building Envelope </a:t>
            </a:r>
            <a:r>
              <a:rPr lang="en-US" sz="1600" dirty="0"/>
              <a:t>(exterior)</a:t>
            </a:r>
          </a:p>
          <a:p>
            <a:endParaRPr lang="en-US" sz="2000" u="sng"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Roof</a:t>
            </a:r>
            <a:r>
              <a:rPr lang="en-US" sz="14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Existing membrane roof system is showing signs of degradation. </a:t>
            </a:r>
          </a:p>
          <a:p>
            <a:pPr lvl="1"/>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DPW</a:t>
            </a:r>
          </a:p>
        </p:txBody>
      </p:sp>
      <p:pic>
        <p:nvPicPr>
          <p:cNvPr id="3" name="Picture 2">
            <a:extLst>
              <a:ext uri="{FF2B5EF4-FFF2-40B4-BE49-F238E27FC236}">
                <a16:creationId xmlns:a16="http://schemas.microsoft.com/office/drawing/2014/main" id="{2CF3F21B-A0AB-4BFC-A84A-E7587F5BFA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29474" y="1777043"/>
            <a:ext cx="2367138" cy="1775353"/>
          </a:xfrm>
          <a:prstGeom prst="rect">
            <a:avLst/>
          </a:prstGeom>
        </p:spPr>
      </p:pic>
      <p:sp>
        <p:nvSpPr>
          <p:cNvPr id="4" name="TextBox 3">
            <a:extLst>
              <a:ext uri="{FF2B5EF4-FFF2-40B4-BE49-F238E27FC236}">
                <a16:creationId xmlns:a16="http://schemas.microsoft.com/office/drawing/2014/main" id="{5A84C3CE-C0CD-44AB-8584-59D6EEB8B370}"/>
              </a:ext>
            </a:extLst>
          </p:cNvPr>
          <p:cNvSpPr txBox="1"/>
          <p:nvPr/>
        </p:nvSpPr>
        <p:spPr>
          <a:xfrm>
            <a:off x="7096612" y="3552396"/>
            <a:ext cx="1791253" cy="307777"/>
          </a:xfrm>
          <a:prstGeom prst="rect">
            <a:avLst/>
          </a:prstGeom>
          <a:noFill/>
        </p:spPr>
        <p:txBody>
          <a:bodyPr wrap="square" rtlCol="0">
            <a:spAutoFit/>
          </a:bodyPr>
          <a:lstStyle/>
          <a:p>
            <a:r>
              <a:rPr lang="en-US" sz="1400" dirty="0"/>
              <a:t>Cracked membrane</a:t>
            </a:r>
          </a:p>
        </p:txBody>
      </p:sp>
      <p:pic>
        <p:nvPicPr>
          <p:cNvPr id="6" name="Picture 5">
            <a:extLst>
              <a:ext uri="{FF2B5EF4-FFF2-40B4-BE49-F238E27FC236}">
                <a16:creationId xmlns:a16="http://schemas.microsoft.com/office/drawing/2014/main" id="{20273181-B3AA-4FBB-A3D7-C5592610A4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4744" y="1777043"/>
            <a:ext cx="1331515" cy="1775353"/>
          </a:xfrm>
          <a:prstGeom prst="rect">
            <a:avLst/>
          </a:prstGeom>
        </p:spPr>
      </p:pic>
      <p:sp>
        <p:nvSpPr>
          <p:cNvPr id="9" name="TextBox 8">
            <a:extLst>
              <a:ext uri="{FF2B5EF4-FFF2-40B4-BE49-F238E27FC236}">
                <a16:creationId xmlns:a16="http://schemas.microsoft.com/office/drawing/2014/main" id="{F4FFD40B-2495-41AD-91D4-5D1D1F1ED585}"/>
              </a:ext>
            </a:extLst>
          </p:cNvPr>
          <p:cNvSpPr txBox="1"/>
          <p:nvPr/>
        </p:nvSpPr>
        <p:spPr>
          <a:xfrm>
            <a:off x="4649470" y="3552397"/>
            <a:ext cx="1685618" cy="307777"/>
          </a:xfrm>
          <a:prstGeom prst="rect">
            <a:avLst/>
          </a:prstGeom>
          <a:noFill/>
        </p:spPr>
        <p:txBody>
          <a:bodyPr wrap="square" rtlCol="0">
            <a:spAutoFit/>
          </a:bodyPr>
          <a:lstStyle/>
          <a:p>
            <a:r>
              <a:rPr lang="en-US" sz="1400" dirty="0"/>
              <a:t>Existing membrane</a:t>
            </a:r>
          </a:p>
        </p:txBody>
      </p:sp>
      <p:pic>
        <p:nvPicPr>
          <p:cNvPr id="14" name="Picture 13">
            <a:extLst>
              <a:ext uri="{FF2B5EF4-FFF2-40B4-BE49-F238E27FC236}">
                <a16:creationId xmlns:a16="http://schemas.microsoft.com/office/drawing/2014/main" id="{AEECEAA0-B5E1-4BFF-8CAA-F93BD30C3B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29473" y="4041989"/>
            <a:ext cx="1399417" cy="1865890"/>
          </a:xfrm>
          <a:prstGeom prst="rect">
            <a:avLst/>
          </a:prstGeom>
        </p:spPr>
      </p:pic>
      <p:sp>
        <p:nvSpPr>
          <p:cNvPr id="16" name="TextBox 15">
            <a:extLst>
              <a:ext uri="{FF2B5EF4-FFF2-40B4-BE49-F238E27FC236}">
                <a16:creationId xmlns:a16="http://schemas.microsoft.com/office/drawing/2014/main" id="{23EA3AD5-CD68-403F-8265-657FF8ED1EF1}"/>
              </a:ext>
            </a:extLst>
          </p:cNvPr>
          <p:cNvSpPr txBox="1"/>
          <p:nvPr/>
        </p:nvSpPr>
        <p:spPr>
          <a:xfrm>
            <a:off x="4729473" y="5925914"/>
            <a:ext cx="1791253" cy="307777"/>
          </a:xfrm>
          <a:prstGeom prst="rect">
            <a:avLst/>
          </a:prstGeom>
          <a:noFill/>
        </p:spPr>
        <p:txBody>
          <a:bodyPr wrap="square" rtlCol="0">
            <a:spAutoFit/>
          </a:bodyPr>
          <a:lstStyle/>
          <a:p>
            <a:r>
              <a:rPr lang="en-US" sz="1400" dirty="0"/>
              <a:t>Holes in membrane</a:t>
            </a:r>
          </a:p>
        </p:txBody>
      </p:sp>
      <p:pic>
        <p:nvPicPr>
          <p:cNvPr id="17" name="Picture 16">
            <a:extLst>
              <a:ext uri="{FF2B5EF4-FFF2-40B4-BE49-F238E27FC236}">
                <a16:creationId xmlns:a16="http://schemas.microsoft.com/office/drawing/2014/main" id="{E1152D63-3DF3-41F4-B6A1-01A0F004B6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46421" y="4039785"/>
            <a:ext cx="1399418" cy="1865890"/>
          </a:xfrm>
          <a:prstGeom prst="rect">
            <a:avLst/>
          </a:prstGeom>
        </p:spPr>
      </p:pic>
      <p:sp>
        <p:nvSpPr>
          <p:cNvPr id="18" name="TextBox 17">
            <a:extLst>
              <a:ext uri="{FF2B5EF4-FFF2-40B4-BE49-F238E27FC236}">
                <a16:creationId xmlns:a16="http://schemas.microsoft.com/office/drawing/2014/main" id="{549784FB-98AF-448B-9458-E800B3AFAA09}"/>
              </a:ext>
            </a:extLst>
          </p:cNvPr>
          <p:cNvSpPr txBox="1"/>
          <p:nvPr/>
        </p:nvSpPr>
        <p:spPr>
          <a:xfrm>
            <a:off x="7193221" y="5967230"/>
            <a:ext cx="1791253" cy="307777"/>
          </a:xfrm>
          <a:prstGeom prst="rect">
            <a:avLst/>
          </a:prstGeom>
          <a:noFill/>
        </p:spPr>
        <p:txBody>
          <a:bodyPr wrap="square" rtlCol="0">
            <a:spAutoFit/>
          </a:bodyPr>
          <a:lstStyle/>
          <a:p>
            <a:r>
              <a:rPr lang="en-US" sz="1400" dirty="0"/>
              <a:t>Deteriorated seam</a:t>
            </a:r>
          </a:p>
        </p:txBody>
      </p:sp>
    </p:spTree>
    <p:extLst>
      <p:ext uri="{BB962C8B-B14F-4D97-AF65-F5344CB8AC3E}">
        <p14:creationId xmlns:p14="http://schemas.microsoft.com/office/powerpoint/2010/main" val="233056448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20142" y="624309"/>
            <a:ext cx="8503715" cy="6348854"/>
          </a:xfrm>
          <a:prstGeom prst="rect">
            <a:avLst/>
          </a:prstGeom>
          <a:noFill/>
        </p:spPr>
        <p:txBody>
          <a:bodyPr wrap="square" lIns="0" tIns="0" rIns="0" bIns="274320" numCol="2" spcCol="457200" rtlCol="0">
            <a:spAutoFit/>
          </a:bodyPr>
          <a:lstStyle/>
          <a:p>
            <a:r>
              <a:rPr lang="en-US" sz="2000" b="1" dirty="0"/>
              <a:t>Building Envelope </a:t>
            </a:r>
            <a:r>
              <a:rPr lang="en-US" sz="1600" dirty="0"/>
              <a:t>(exterior)</a:t>
            </a:r>
          </a:p>
          <a:p>
            <a:endParaRPr lang="en-US" sz="2000" u="sng" dirty="0"/>
          </a:p>
          <a:p>
            <a:r>
              <a:rPr lang="en-US" sz="2000" u="sng" dirty="0"/>
              <a:t>Physical Issues</a:t>
            </a:r>
            <a:r>
              <a:rPr lang="en-US" sz="2000" dirty="0"/>
              <a:t>:</a:t>
            </a:r>
          </a:p>
          <a:p>
            <a:endParaRPr lang="en-US" sz="2000" dirty="0"/>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Cladding</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a:t>
            </a:r>
            <a:r>
              <a:rPr lang="en-US" sz="1400" dirty="0">
                <a:effectLst/>
                <a:latin typeface="Calibri" panose="020F0502020204030204" pitchFamily="34" charset="0"/>
                <a:ea typeface="Calibri" panose="020F0502020204030204" pitchFamily="34" charset="0"/>
                <a:cs typeface="Times New Roman" panose="02020603050405020304" pitchFamily="18" charset="0"/>
              </a:rPr>
              <a:t>ladding is comprised of CMU block walls and insulated metal panels. Both are in satisfactory condition;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Lime run (heavy efflorescence) observed at CMU block wall at some areas.</a:t>
            </a:r>
          </a:p>
          <a:p>
            <a:pPr marL="800100" lvl="1" indent="-342900">
              <a:buFont typeface="Symbol" panose="05050102010706020507" pitchFamily="18" charset="2"/>
              <a:buChar char=""/>
            </a:pPr>
            <a:endParaRPr lang="en-US" sz="1400" b="1"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b="1" dirty="0">
              <a:latin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Windows/ Doors:</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Aluminum frame windows appear to be in satisfactory condition;</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Doors in general are in serviceable condition with no significant signs of issues. </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Overhead doors show signs of dirt staining at section joints.</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Sealant:</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sealant at perimeter of the windows was observed to be delaminated from adjacent surfaces.</a:t>
            </a: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DPW</a:t>
            </a:r>
          </a:p>
        </p:txBody>
      </p:sp>
      <p:sp>
        <p:nvSpPr>
          <p:cNvPr id="4" name="TextBox 3">
            <a:extLst>
              <a:ext uri="{FF2B5EF4-FFF2-40B4-BE49-F238E27FC236}">
                <a16:creationId xmlns:a16="http://schemas.microsoft.com/office/drawing/2014/main" id="{5A84C3CE-C0CD-44AB-8584-59D6EEB8B370}"/>
              </a:ext>
            </a:extLst>
          </p:cNvPr>
          <p:cNvSpPr txBox="1"/>
          <p:nvPr/>
        </p:nvSpPr>
        <p:spPr>
          <a:xfrm>
            <a:off x="4754220" y="2900084"/>
            <a:ext cx="1791253" cy="307777"/>
          </a:xfrm>
          <a:prstGeom prst="rect">
            <a:avLst/>
          </a:prstGeom>
          <a:noFill/>
        </p:spPr>
        <p:txBody>
          <a:bodyPr wrap="square" rtlCol="0">
            <a:spAutoFit/>
          </a:bodyPr>
          <a:lstStyle/>
          <a:p>
            <a:r>
              <a:rPr lang="en-US" sz="1400" dirty="0"/>
              <a:t>Lime Run</a:t>
            </a:r>
          </a:p>
        </p:txBody>
      </p:sp>
      <p:pic>
        <p:nvPicPr>
          <p:cNvPr id="6" name="Picture 5">
            <a:extLst>
              <a:ext uri="{FF2B5EF4-FFF2-40B4-BE49-F238E27FC236}">
                <a16:creationId xmlns:a16="http://schemas.microsoft.com/office/drawing/2014/main" id="{20273181-B3AA-4FBB-A3D7-C5592610A4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34013" y="794344"/>
            <a:ext cx="1610397" cy="2147196"/>
          </a:xfrm>
          <a:prstGeom prst="rect">
            <a:avLst/>
          </a:prstGeom>
        </p:spPr>
      </p:pic>
      <p:pic>
        <p:nvPicPr>
          <p:cNvPr id="14" name="Picture 13">
            <a:extLst>
              <a:ext uri="{FF2B5EF4-FFF2-40B4-BE49-F238E27FC236}">
                <a16:creationId xmlns:a16="http://schemas.microsoft.com/office/drawing/2014/main" id="{AEECEAA0-B5E1-4BFF-8CAA-F93BD30C3B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44661" y="1598101"/>
            <a:ext cx="1791252" cy="1343439"/>
          </a:xfrm>
          <a:prstGeom prst="rect">
            <a:avLst/>
          </a:prstGeom>
        </p:spPr>
      </p:pic>
      <p:sp>
        <p:nvSpPr>
          <p:cNvPr id="16" name="TextBox 15">
            <a:extLst>
              <a:ext uri="{FF2B5EF4-FFF2-40B4-BE49-F238E27FC236}">
                <a16:creationId xmlns:a16="http://schemas.microsoft.com/office/drawing/2014/main" id="{23EA3AD5-CD68-403F-8265-657FF8ED1EF1}"/>
              </a:ext>
            </a:extLst>
          </p:cNvPr>
          <p:cNvSpPr txBox="1"/>
          <p:nvPr/>
        </p:nvSpPr>
        <p:spPr>
          <a:xfrm>
            <a:off x="6840319" y="4554154"/>
            <a:ext cx="2402840" cy="307777"/>
          </a:xfrm>
          <a:prstGeom prst="rect">
            <a:avLst/>
          </a:prstGeom>
          <a:noFill/>
        </p:spPr>
        <p:txBody>
          <a:bodyPr wrap="square" rtlCol="0">
            <a:spAutoFit/>
          </a:bodyPr>
          <a:lstStyle/>
          <a:p>
            <a:r>
              <a:rPr lang="en-US" sz="1400" dirty="0"/>
              <a:t>Staining at overhead doors</a:t>
            </a:r>
          </a:p>
        </p:txBody>
      </p:sp>
      <p:pic>
        <p:nvPicPr>
          <p:cNvPr id="7" name="Picture 6">
            <a:extLst>
              <a:ext uri="{FF2B5EF4-FFF2-40B4-BE49-F238E27FC236}">
                <a16:creationId xmlns:a16="http://schemas.microsoft.com/office/drawing/2014/main" id="{7B664E7D-5DB8-4379-9605-2506BB706F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34013" y="3266820"/>
            <a:ext cx="2006306" cy="1504730"/>
          </a:xfrm>
          <a:prstGeom prst="rect">
            <a:avLst/>
          </a:prstGeom>
        </p:spPr>
      </p:pic>
      <p:pic>
        <p:nvPicPr>
          <p:cNvPr id="8" name="Picture 7">
            <a:extLst>
              <a:ext uri="{FF2B5EF4-FFF2-40B4-BE49-F238E27FC236}">
                <a16:creationId xmlns:a16="http://schemas.microsoft.com/office/drawing/2014/main" id="{F45FBE39-254A-447D-90CA-159D60337C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60122" y="5077820"/>
            <a:ext cx="1047821" cy="1397095"/>
          </a:xfrm>
          <a:prstGeom prst="rect">
            <a:avLst/>
          </a:prstGeom>
        </p:spPr>
      </p:pic>
      <p:sp>
        <p:nvSpPr>
          <p:cNvPr id="19" name="TextBox 18">
            <a:extLst>
              <a:ext uri="{FF2B5EF4-FFF2-40B4-BE49-F238E27FC236}">
                <a16:creationId xmlns:a16="http://schemas.microsoft.com/office/drawing/2014/main" id="{BCA68F94-37FC-4629-8F93-372A246205EC}"/>
              </a:ext>
            </a:extLst>
          </p:cNvPr>
          <p:cNvSpPr txBox="1"/>
          <p:nvPr/>
        </p:nvSpPr>
        <p:spPr>
          <a:xfrm>
            <a:off x="4754220" y="6429774"/>
            <a:ext cx="2402840" cy="307777"/>
          </a:xfrm>
          <a:prstGeom prst="rect">
            <a:avLst/>
          </a:prstGeom>
          <a:noFill/>
        </p:spPr>
        <p:txBody>
          <a:bodyPr wrap="square" rtlCol="0">
            <a:spAutoFit/>
          </a:bodyPr>
          <a:lstStyle/>
          <a:p>
            <a:r>
              <a:rPr lang="en-US" sz="1400" dirty="0"/>
              <a:t>Delaminated sealant</a:t>
            </a:r>
          </a:p>
        </p:txBody>
      </p:sp>
      <p:pic>
        <p:nvPicPr>
          <p:cNvPr id="10" name="Picture 9">
            <a:extLst>
              <a:ext uri="{FF2B5EF4-FFF2-40B4-BE49-F238E27FC236}">
                <a16:creationId xmlns:a16="http://schemas.microsoft.com/office/drawing/2014/main" id="{02F663AC-2652-4EBE-872A-7CBC5D0D079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01784" y="5040818"/>
            <a:ext cx="1834129" cy="1375596"/>
          </a:xfrm>
          <a:prstGeom prst="rect">
            <a:avLst/>
          </a:prstGeom>
        </p:spPr>
      </p:pic>
    </p:spTree>
    <p:extLst>
      <p:ext uri="{BB962C8B-B14F-4D97-AF65-F5344CB8AC3E}">
        <p14:creationId xmlns:p14="http://schemas.microsoft.com/office/powerpoint/2010/main" val="22690641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G|R|L|</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0ED1AE0-600E-4135-8711-7879D9166333}"/>
              </a:ext>
            </a:extLst>
          </p:cNvPr>
          <p:cNvSpPr>
            <a:spLocks noGrp="1"/>
          </p:cNvSpPr>
          <p:nvPr>
            <p:ph type="ctrTitle"/>
          </p:nvPr>
        </p:nvSpPr>
        <p:spPr>
          <a:xfrm>
            <a:off x="2848708" y="562707"/>
            <a:ext cx="3086100" cy="467824"/>
          </a:xfrm>
        </p:spPr>
        <p:txBody>
          <a:bodyPr>
            <a:normAutofit fontScale="90000"/>
          </a:bodyPr>
          <a:lstStyle/>
          <a:p>
            <a:r>
              <a:rPr lang="en-US" sz="2800" b="1" dirty="0"/>
              <a:t>Immediate Projects</a:t>
            </a:r>
          </a:p>
        </p:txBody>
      </p:sp>
      <p:graphicFrame>
        <p:nvGraphicFramePr>
          <p:cNvPr id="6" name="Table 6">
            <a:extLst>
              <a:ext uri="{FF2B5EF4-FFF2-40B4-BE49-F238E27FC236}">
                <a16:creationId xmlns:a16="http://schemas.microsoft.com/office/drawing/2014/main" id="{521BA26C-5CCC-4DA1-8590-CE600432C379}"/>
              </a:ext>
            </a:extLst>
          </p:cNvPr>
          <p:cNvGraphicFramePr>
            <a:graphicFrameLocks noGrp="1"/>
          </p:cNvGraphicFramePr>
          <p:nvPr>
            <p:extLst>
              <p:ext uri="{D42A27DB-BD31-4B8C-83A1-F6EECF244321}">
                <p14:modId xmlns:p14="http://schemas.microsoft.com/office/powerpoint/2010/main" val="3328450645"/>
              </p:ext>
            </p:extLst>
          </p:nvPr>
        </p:nvGraphicFramePr>
        <p:xfrm>
          <a:off x="430823" y="1115646"/>
          <a:ext cx="8282354" cy="5181600"/>
        </p:xfrm>
        <a:graphic>
          <a:graphicData uri="http://schemas.openxmlformats.org/drawingml/2006/table">
            <a:tbl>
              <a:tblPr firstRow="1" bandRow="1">
                <a:tableStyleId>{5C22544A-7EE6-4342-B048-85BDC9FD1C3A}</a:tableStyleId>
              </a:tblPr>
              <a:tblGrid>
                <a:gridCol w="1573823">
                  <a:extLst>
                    <a:ext uri="{9D8B030D-6E8A-4147-A177-3AD203B41FA5}">
                      <a16:colId xmlns:a16="http://schemas.microsoft.com/office/drawing/2014/main" val="602509754"/>
                    </a:ext>
                  </a:extLst>
                </a:gridCol>
                <a:gridCol w="4378569">
                  <a:extLst>
                    <a:ext uri="{9D8B030D-6E8A-4147-A177-3AD203B41FA5}">
                      <a16:colId xmlns:a16="http://schemas.microsoft.com/office/drawing/2014/main" val="1802786202"/>
                    </a:ext>
                  </a:extLst>
                </a:gridCol>
                <a:gridCol w="2329962">
                  <a:extLst>
                    <a:ext uri="{9D8B030D-6E8A-4147-A177-3AD203B41FA5}">
                      <a16:colId xmlns:a16="http://schemas.microsoft.com/office/drawing/2014/main" val="2766288653"/>
                    </a:ext>
                  </a:extLst>
                </a:gridCol>
              </a:tblGrid>
              <a:tr h="370840">
                <a:tc>
                  <a:txBody>
                    <a:bodyPr/>
                    <a:lstStyle/>
                    <a:p>
                      <a:r>
                        <a:rPr lang="en-US" sz="1400" dirty="0">
                          <a:solidFill>
                            <a:schemeClr val="tx1"/>
                          </a:solidFill>
                        </a:rPr>
                        <a:t>Town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solidFill>
                            <a:schemeClr val="tx1"/>
                          </a:solidFill>
                        </a:rPr>
                        <a:t>Window replacement</a:t>
                      </a:r>
                    </a:p>
                    <a:p>
                      <a:pPr marL="285750" indent="-285750">
                        <a:buFont typeface="Arial" panose="020B0604020202020204" pitchFamily="34" charset="0"/>
                        <a:buChar char="•"/>
                      </a:pPr>
                      <a:r>
                        <a:rPr lang="en-US" sz="1400" dirty="0">
                          <a:solidFill>
                            <a:schemeClr val="tx1"/>
                          </a:solidFill>
                        </a:rPr>
                        <a:t>Replace (abate) flooring at areas with VAT</a:t>
                      </a:r>
                    </a:p>
                    <a:p>
                      <a:pPr marL="285750" indent="-285750">
                        <a:buFont typeface="Arial" panose="020B0604020202020204" pitchFamily="34" charset="0"/>
                        <a:buChar char="•"/>
                      </a:pPr>
                      <a:r>
                        <a:rPr lang="en-US" sz="1400" dirty="0">
                          <a:solidFill>
                            <a:schemeClr val="tx1"/>
                          </a:solidFill>
                        </a:rPr>
                        <a:t>Replace rotted exterior deck/ steps and ramp at Modular (Assessors) Wing</a:t>
                      </a:r>
                    </a:p>
                    <a:p>
                      <a:pPr marL="285750" indent="-285750">
                        <a:buFont typeface="Arial" panose="020B0604020202020204" pitchFamily="34" charset="0"/>
                        <a:buChar char="•"/>
                      </a:pPr>
                      <a:r>
                        <a:rPr lang="en-US" sz="1400" dirty="0">
                          <a:solidFill>
                            <a:schemeClr val="tx1"/>
                          </a:solidFill>
                        </a:rPr>
                        <a:t>Implement master plan for overall site upgrades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05031"/>
                  </a:ext>
                </a:extLst>
              </a:tr>
              <a:tr h="370840">
                <a:tc>
                  <a:txBody>
                    <a:bodyPr/>
                    <a:lstStyle/>
                    <a:p>
                      <a:r>
                        <a:rPr lang="en-US" sz="1400" b="1" dirty="0">
                          <a:solidFill>
                            <a:schemeClr val="tx1"/>
                          </a:solidFill>
                        </a:rPr>
                        <a:t>Police Station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b="1" dirty="0">
                          <a:solidFill>
                            <a:schemeClr val="tx1"/>
                          </a:solidFill>
                        </a:rPr>
                        <a:t>Clean/ repair gutter at north wall (Mechanical Room), clean/ repoint masonry;</a:t>
                      </a:r>
                    </a:p>
                    <a:p>
                      <a:pPr marL="285750" indent="-285750">
                        <a:buFont typeface="Arial" panose="020B0604020202020204" pitchFamily="34" charset="0"/>
                        <a:buChar char="•"/>
                      </a:pPr>
                      <a:r>
                        <a:rPr lang="en-US" sz="1400" b="1" dirty="0">
                          <a:solidFill>
                            <a:schemeClr val="tx1"/>
                          </a:solidFill>
                        </a:rPr>
                        <a:t>Upgrade exterior lighting and signage/ wayfinding;</a:t>
                      </a:r>
                    </a:p>
                    <a:p>
                      <a:pPr marL="285750" indent="-285750">
                        <a:buFont typeface="Arial" panose="020B0604020202020204" pitchFamily="34" charset="0"/>
                        <a:buChar char="•"/>
                      </a:pPr>
                      <a:r>
                        <a:rPr lang="en-US" sz="1400" b="1" dirty="0">
                          <a:solidFill>
                            <a:schemeClr val="tx1"/>
                          </a:solidFill>
                        </a:rPr>
                        <a:t>Replace (3) deteriorated combo sink/ toilets in holding cells;</a:t>
                      </a:r>
                    </a:p>
                    <a:p>
                      <a:pPr marL="285750" indent="-285750">
                        <a:buFont typeface="Arial" panose="020B0604020202020204" pitchFamily="34" charset="0"/>
                        <a:buChar char="•"/>
                      </a:pPr>
                      <a:r>
                        <a:rPr lang="en-US" sz="1400" b="1" dirty="0">
                          <a:solidFill>
                            <a:schemeClr val="tx1"/>
                          </a:solidFill>
                        </a:rPr>
                        <a:t>Provide separate entrance for staff without entering booking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850737"/>
                  </a:ext>
                </a:extLst>
              </a:tr>
              <a:tr h="370840">
                <a:tc>
                  <a:txBody>
                    <a:bodyPr/>
                    <a:lstStyle/>
                    <a:p>
                      <a:r>
                        <a:rPr lang="en-US" sz="1400" b="1" dirty="0">
                          <a:solidFill>
                            <a:schemeClr val="tx1"/>
                          </a:solidFill>
                        </a:rPr>
                        <a:t>Senior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b="1" dirty="0">
                          <a:solidFill>
                            <a:schemeClr val="tx1"/>
                          </a:solidFill>
                        </a:rPr>
                        <a:t>Install a fire alarm system (currently none present);</a:t>
                      </a:r>
                    </a:p>
                    <a:p>
                      <a:pPr marL="285750" indent="-285750">
                        <a:buFont typeface="Arial" panose="020B0604020202020204" pitchFamily="34" charset="0"/>
                        <a:buChar char="•"/>
                      </a:pPr>
                      <a:r>
                        <a:rPr lang="en-US" sz="1400" b="1" dirty="0">
                          <a:solidFill>
                            <a:schemeClr val="tx1"/>
                          </a:solidFill>
                        </a:rPr>
                        <a:t>Upgrade interior and exterior emergency lighting;</a:t>
                      </a:r>
                    </a:p>
                    <a:p>
                      <a:pPr marL="285750" indent="-285750">
                        <a:buFont typeface="Arial" panose="020B0604020202020204" pitchFamily="34" charset="0"/>
                        <a:buChar char="•"/>
                      </a:pPr>
                      <a:r>
                        <a:rPr lang="en-US" sz="1400" b="1" dirty="0">
                          <a:solidFill>
                            <a:schemeClr val="tx1"/>
                          </a:solidFill>
                        </a:rPr>
                        <a:t>Clear Egress Hallway 102 of stored items obstructing egress.</a:t>
                      </a:r>
                    </a:p>
                    <a:p>
                      <a:pPr marL="285750" indent="-285750">
                        <a:buFont typeface="Arial" panose="020B0604020202020204" pitchFamily="34" charset="0"/>
                        <a:buChar char="•"/>
                      </a:pPr>
                      <a:r>
                        <a:rPr lang="en-US" sz="1400" b="1" dirty="0">
                          <a:solidFill>
                            <a:schemeClr val="tx1"/>
                          </a:solidFill>
                        </a:rPr>
                        <a:t>Repair cracked timber beam in Basement level Billiards Room.</a:t>
                      </a:r>
                    </a:p>
                    <a:p>
                      <a:pPr marL="285750" indent="-285750">
                        <a:buFont typeface="Arial" panose="020B0604020202020204" pitchFamily="34" charset="0"/>
                        <a:buChar char="•"/>
                      </a:pPr>
                      <a:r>
                        <a:rPr lang="en-US" sz="1400" b="1" dirty="0">
                          <a:solidFill>
                            <a:schemeClr val="tx1"/>
                          </a:solidFill>
                        </a:rPr>
                        <a:t>Repair rusting components of main entry ramp on west (rear) side.</a:t>
                      </a:r>
                    </a:p>
                    <a:p>
                      <a:pPr marL="285750" indent="-285750">
                        <a:buFont typeface="Arial" panose="020B0604020202020204" pitchFamily="34" charset="0"/>
                        <a:buChar char="•"/>
                      </a:pPr>
                      <a:r>
                        <a:rPr lang="en-US" sz="1400" b="1" dirty="0">
                          <a:solidFill>
                            <a:schemeClr val="tx1"/>
                          </a:solidFill>
                        </a:rPr>
                        <a:t>Repair main slate roof and roof at rear basement access stairs to mitigate current water leaks.</a:t>
                      </a:r>
                    </a:p>
                    <a:p>
                      <a:pPr marL="285750" indent="-285750">
                        <a:buFont typeface="Arial" panose="020B0604020202020204" pitchFamily="34" charset="0"/>
                        <a:buChar char="•"/>
                      </a:pP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05473"/>
                  </a:ext>
                </a:extLst>
              </a:tr>
            </a:tbl>
          </a:graphicData>
        </a:graphic>
      </p:graphicFrame>
    </p:spTree>
    <p:extLst>
      <p:ext uri="{BB962C8B-B14F-4D97-AF65-F5344CB8AC3E}">
        <p14:creationId xmlns:p14="http://schemas.microsoft.com/office/powerpoint/2010/main" val="4561425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519008"/>
            <a:ext cx="8503715" cy="7570534"/>
          </a:xfrm>
          <a:prstGeom prst="rect">
            <a:avLst/>
          </a:prstGeom>
          <a:noFill/>
        </p:spPr>
        <p:txBody>
          <a:bodyPr wrap="square" lIns="0" tIns="0" rIns="0" bIns="1188720" numCol="2" spcCol="457200" rtlCol="0">
            <a:spAutoFit/>
          </a:bodyPr>
          <a:lstStyle/>
          <a:p>
            <a:r>
              <a:rPr lang="en-US" sz="2000" b="1" dirty="0"/>
              <a:t>Site</a:t>
            </a:r>
          </a:p>
          <a:p>
            <a:endParaRPr lang="en-US" sz="1600"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Driveways/ Parking Areas:</a:t>
            </a: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Paving is in good condition;</a:t>
            </a:r>
          </a:p>
          <a:p>
            <a:pPr marL="800100" lvl="1" indent="-342900">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site has defined parking and travel lanes with painted markings.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Walkways, Ramps, Steps: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Concrete walkways are in satisfactory condition;</a:t>
            </a:r>
          </a:p>
          <a:p>
            <a:pPr marL="800100" lvl="1" indent="-342900">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Some bollards around the building and site have concrete pushing up out of the steel tube due to moisture getting inside. </a:t>
            </a:r>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Landscaping: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Lawn and planted areas are in fair to good  condition.</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Signage:</a:t>
            </a:r>
          </a:p>
          <a:p>
            <a:pPr marL="800100" marR="0" lvl="1" indent="-342900">
              <a:lnSpc>
                <a:spcPct val="107000"/>
              </a:lnSpc>
              <a:spcBef>
                <a:spcPts val="0"/>
              </a:spcBef>
              <a:spcAft>
                <a:spcPts val="1000"/>
              </a:spcAft>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Exterior site signage for wayfinding and parking designations is adequate</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spcAft>
                <a:spcPts val="600"/>
              </a:spcAft>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713722" y="320833"/>
            <a:ext cx="1791253" cy="369332"/>
          </a:xfrm>
          <a:prstGeom prst="rect">
            <a:avLst/>
          </a:prstGeom>
          <a:noFill/>
        </p:spPr>
        <p:txBody>
          <a:bodyPr wrap="square" rtlCol="0">
            <a:spAutoFit/>
          </a:bodyPr>
          <a:lstStyle/>
          <a:p>
            <a:pPr algn="r"/>
            <a:r>
              <a:rPr lang="en-US" b="1" dirty="0"/>
              <a:t>DPW</a:t>
            </a:r>
          </a:p>
        </p:txBody>
      </p:sp>
      <p:pic>
        <p:nvPicPr>
          <p:cNvPr id="3" name="Picture 2">
            <a:extLst>
              <a:ext uri="{FF2B5EF4-FFF2-40B4-BE49-F238E27FC236}">
                <a16:creationId xmlns:a16="http://schemas.microsoft.com/office/drawing/2014/main" id="{DAE36BC6-774B-44BF-B718-2B2FCB55E6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8476" y="998439"/>
            <a:ext cx="2701374" cy="2026030"/>
          </a:xfrm>
          <a:prstGeom prst="rect">
            <a:avLst/>
          </a:prstGeom>
        </p:spPr>
      </p:pic>
      <p:pic>
        <p:nvPicPr>
          <p:cNvPr id="4" name="Picture 3">
            <a:extLst>
              <a:ext uri="{FF2B5EF4-FFF2-40B4-BE49-F238E27FC236}">
                <a16:creationId xmlns:a16="http://schemas.microsoft.com/office/drawing/2014/main" id="{96A5A7F0-5FD7-4EAE-B185-822FA6390A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7125721" y="4140110"/>
            <a:ext cx="1867576" cy="1400682"/>
          </a:xfrm>
          <a:prstGeom prst="rect">
            <a:avLst/>
          </a:prstGeom>
        </p:spPr>
      </p:pic>
      <p:pic>
        <p:nvPicPr>
          <p:cNvPr id="6" name="Picture 5">
            <a:extLst>
              <a:ext uri="{FF2B5EF4-FFF2-40B4-BE49-F238E27FC236}">
                <a16:creationId xmlns:a16="http://schemas.microsoft.com/office/drawing/2014/main" id="{7F0BB146-5C4E-44B9-9E37-D11D47347A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14063" y="3906663"/>
            <a:ext cx="2490102" cy="1867576"/>
          </a:xfrm>
          <a:prstGeom prst="rect">
            <a:avLst/>
          </a:prstGeom>
        </p:spPr>
      </p:pic>
      <p:sp>
        <p:nvSpPr>
          <p:cNvPr id="8" name="TextBox 7">
            <a:extLst>
              <a:ext uri="{FF2B5EF4-FFF2-40B4-BE49-F238E27FC236}">
                <a16:creationId xmlns:a16="http://schemas.microsoft.com/office/drawing/2014/main" id="{05A70776-38B3-4E9C-A298-96C000D5DB59}"/>
              </a:ext>
            </a:extLst>
          </p:cNvPr>
          <p:cNvSpPr txBox="1"/>
          <p:nvPr/>
        </p:nvSpPr>
        <p:spPr>
          <a:xfrm>
            <a:off x="4529938" y="5774239"/>
            <a:ext cx="1966886" cy="338554"/>
          </a:xfrm>
          <a:prstGeom prst="rect">
            <a:avLst/>
          </a:prstGeom>
          <a:noFill/>
        </p:spPr>
        <p:txBody>
          <a:bodyPr wrap="square" rtlCol="0">
            <a:spAutoFit/>
          </a:bodyPr>
          <a:lstStyle/>
          <a:p>
            <a:r>
              <a:rPr lang="en-US" sz="1600" dirty="0"/>
              <a:t>Concrete Walkways</a:t>
            </a:r>
          </a:p>
        </p:txBody>
      </p:sp>
      <p:sp>
        <p:nvSpPr>
          <p:cNvPr id="10" name="TextBox 9">
            <a:extLst>
              <a:ext uri="{FF2B5EF4-FFF2-40B4-BE49-F238E27FC236}">
                <a16:creationId xmlns:a16="http://schemas.microsoft.com/office/drawing/2014/main" id="{73D164F5-7590-434D-96A8-371D4DFC3F73}"/>
              </a:ext>
            </a:extLst>
          </p:cNvPr>
          <p:cNvSpPr txBox="1"/>
          <p:nvPr/>
        </p:nvSpPr>
        <p:spPr>
          <a:xfrm>
            <a:off x="7965981" y="5803137"/>
            <a:ext cx="1047753" cy="338554"/>
          </a:xfrm>
          <a:prstGeom prst="rect">
            <a:avLst/>
          </a:prstGeom>
          <a:noFill/>
        </p:spPr>
        <p:txBody>
          <a:bodyPr wrap="square" rtlCol="0">
            <a:spAutoFit/>
          </a:bodyPr>
          <a:lstStyle/>
          <a:p>
            <a:r>
              <a:rPr lang="en-US" sz="1600" dirty="0"/>
              <a:t>Bollards</a:t>
            </a:r>
          </a:p>
        </p:txBody>
      </p:sp>
      <p:sp>
        <p:nvSpPr>
          <p:cNvPr id="11" name="TextBox 10">
            <a:extLst>
              <a:ext uri="{FF2B5EF4-FFF2-40B4-BE49-F238E27FC236}">
                <a16:creationId xmlns:a16="http://schemas.microsoft.com/office/drawing/2014/main" id="{0A114D02-0898-4A58-AA15-E85B9C6BEE77}"/>
              </a:ext>
            </a:extLst>
          </p:cNvPr>
          <p:cNvSpPr txBox="1"/>
          <p:nvPr/>
        </p:nvSpPr>
        <p:spPr>
          <a:xfrm>
            <a:off x="7609348" y="3003357"/>
            <a:ext cx="1530256" cy="338554"/>
          </a:xfrm>
          <a:prstGeom prst="rect">
            <a:avLst/>
          </a:prstGeom>
          <a:noFill/>
        </p:spPr>
        <p:txBody>
          <a:bodyPr wrap="square" rtlCol="0">
            <a:spAutoFit/>
          </a:bodyPr>
          <a:lstStyle/>
          <a:p>
            <a:r>
              <a:rPr lang="en-US" sz="1600" dirty="0"/>
              <a:t>Paved areas</a:t>
            </a:r>
          </a:p>
        </p:txBody>
      </p:sp>
    </p:spTree>
    <p:extLst>
      <p:ext uri="{BB962C8B-B14F-4D97-AF65-F5344CB8AC3E}">
        <p14:creationId xmlns:p14="http://schemas.microsoft.com/office/powerpoint/2010/main" val="3394142158"/>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65309" y="6218538"/>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84150" y="690165"/>
            <a:ext cx="8503715" cy="9417963"/>
          </a:xfrm>
          <a:prstGeom prst="rect">
            <a:avLst/>
          </a:prstGeom>
          <a:noFill/>
        </p:spPr>
        <p:txBody>
          <a:bodyPr wrap="square" lIns="0" tIns="0" rIns="0" bIns="1188720" numCol="2" spcCol="457200" rtlCol="0">
            <a:spAutoFit/>
          </a:bodyPr>
          <a:lstStyle/>
          <a:p>
            <a:r>
              <a:rPr lang="en-US" sz="2000" b="1" dirty="0"/>
              <a:t>Mechanical/ Electrical/ Plumbing/ Fire Protection:</a:t>
            </a:r>
            <a:endParaRPr lang="en-US" sz="1600" dirty="0"/>
          </a:p>
          <a:p>
            <a:endParaRPr lang="en-US" sz="2000" u="sng" dirty="0"/>
          </a:p>
          <a:p>
            <a:r>
              <a:rPr lang="en-US" sz="2000" u="sng" dirty="0"/>
              <a:t>Physical Issues</a:t>
            </a:r>
            <a:r>
              <a:rPr lang="en-US" sz="2000" dirty="0"/>
              <a:t>:</a:t>
            </a:r>
          </a:p>
          <a:p>
            <a:endParaRPr lang="en-US" sz="2000" dirty="0"/>
          </a:p>
          <a:p>
            <a:pPr marL="342900" indent="-342900">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Mechanical:</a:t>
            </a:r>
            <a:endParaRPr lang="en-US" sz="1400" dirty="0">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Overall the building and HVAC systems are relatively new and appear to be operating at design conditions. </a:t>
            </a:r>
          </a:p>
          <a:p>
            <a:pPr marL="800100" lvl="1" indent="-342900">
              <a:buFont typeface="Symbol" panose="05050102010706020507" pitchFamily="18" charset="2"/>
              <a:buChar char=""/>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Electrical: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Electric service and automatic transfer switch are new and are in good condition. </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All devices are new and in good condition.</a:t>
            </a: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All existing fluorescent lighting should be replaced with new energy saving LED type fixtures.</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All equipment is relatively new and in good condition.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Fixtures are LED type and are in good condition.</a:t>
            </a:r>
          </a:p>
          <a:p>
            <a:pPr marL="800100" lvl="1" indent="-342900">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coverage of fire alarm devices appears to be adequate. The present system is new and in good condition.</a:t>
            </a:r>
          </a:p>
          <a:p>
            <a:pPr marL="800100" lvl="1" indent="-342900">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b="1" dirty="0">
                <a:latin typeface="Calibri" panose="020F0502020204030204" pitchFamily="34" charset="0"/>
                <a:cs typeface="Times New Roman" panose="02020603050405020304" pitchFamily="18" charset="0"/>
              </a:rPr>
              <a:t>Plumbing:</a:t>
            </a:r>
          </a:p>
          <a:p>
            <a:pPr marL="800100" lvl="1" indent="-342900">
              <a:lnSpc>
                <a:spcPct val="107000"/>
              </a:lnSpc>
              <a:buFont typeface="Symbol" panose="05050102010706020507" pitchFamily="18" charset="2"/>
              <a:buChar char=""/>
            </a:pPr>
            <a:r>
              <a:rPr lang="en-US" sz="1400" dirty="0">
                <a:latin typeface="Calibri" panose="020F0502020204030204" pitchFamily="34" charset="0"/>
                <a:cs typeface="Times New Roman" panose="02020603050405020304" pitchFamily="18" charset="0"/>
              </a:rPr>
              <a:t>Building was constructed in 2014 and all plumbing systems are in good condition.</a:t>
            </a: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Fire Protection:</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building is fully sprinkled with a wet system and dry system.  The system was installed in 2014 and is in good condition.</a:t>
            </a:r>
            <a:endParaRPr lang="en-US" sz="1400" dirty="0">
              <a:latin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400" dirty="0">
              <a:latin typeface="Calibri" panose="020F0502020204030204" pitchFamily="34" charset="0"/>
              <a:cs typeface="Times New Roman" panose="02020603050405020304" pitchFamily="18" charset="0"/>
            </a:endParaRPr>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DPW</a:t>
            </a:r>
          </a:p>
        </p:txBody>
      </p:sp>
    </p:spTree>
    <p:extLst>
      <p:ext uri="{BB962C8B-B14F-4D97-AF65-F5344CB8AC3E}">
        <p14:creationId xmlns:p14="http://schemas.microsoft.com/office/powerpoint/2010/main" val="150847786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15" name="TextBox 14"/>
          <p:cNvSpPr txBox="1"/>
          <p:nvPr/>
        </p:nvSpPr>
        <p:spPr>
          <a:xfrm>
            <a:off x="378880" y="624309"/>
            <a:ext cx="8503715" cy="2739211"/>
          </a:xfrm>
          <a:prstGeom prst="rect">
            <a:avLst/>
          </a:prstGeom>
          <a:noFill/>
        </p:spPr>
        <p:txBody>
          <a:bodyPr wrap="square" lIns="0" tIns="0" rIns="0" bIns="1188720" numCol="2" spcCol="457200" rtlCol="0">
            <a:spAutoFit/>
          </a:bodyPr>
          <a:lstStyle/>
          <a:p>
            <a:r>
              <a:rPr lang="en-US" sz="2000" u="sng" dirty="0"/>
              <a:t>Options/ Recommendations:</a:t>
            </a:r>
            <a:endParaRPr lang="en-US" sz="2000"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a:p>
            <a:pPr marR="0" lvl="0">
              <a:spcBef>
                <a:spcPts val="0"/>
              </a:spcBef>
            </a:pPr>
            <a:endParaRPr lang="en-US" sz="2000" u="sng"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254977"/>
            <a:ext cx="1791253" cy="369332"/>
          </a:xfrm>
          <a:prstGeom prst="rect">
            <a:avLst/>
          </a:prstGeom>
          <a:noFill/>
        </p:spPr>
        <p:txBody>
          <a:bodyPr wrap="square" rtlCol="0">
            <a:spAutoFit/>
          </a:bodyPr>
          <a:lstStyle/>
          <a:p>
            <a:pPr algn="r"/>
            <a:r>
              <a:rPr lang="en-US" b="1" dirty="0"/>
              <a:t>DPW</a:t>
            </a:r>
          </a:p>
        </p:txBody>
      </p:sp>
      <p:grpSp>
        <p:nvGrpSpPr>
          <p:cNvPr id="6" name="Group 4">
            <a:extLst>
              <a:ext uri="{FF2B5EF4-FFF2-40B4-BE49-F238E27FC236}">
                <a16:creationId xmlns:a16="http://schemas.microsoft.com/office/drawing/2014/main" id="{25F0BAAF-ABAA-41C8-93CA-A89CE0108C59}"/>
              </a:ext>
            </a:extLst>
          </p:cNvPr>
          <p:cNvGrpSpPr>
            <a:grpSpLocks noChangeAspect="1"/>
          </p:cNvGrpSpPr>
          <p:nvPr/>
        </p:nvGrpSpPr>
        <p:grpSpPr bwMode="auto">
          <a:xfrm>
            <a:off x="261938" y="1370013"/>
            <a:ext cx="8585200" cy="2362200"/>
            <a:chOff x="165" y="863"/>
            <a:chExt cx="5408" cy="1488"/>
          </a:xfrm>
        </p:grpSpPr>
        <p:sp>
          <p:nvSpPr>
            <p:cNvPr id="7" name="AutoShape 3">
              <a:extLst>
                <a:ext uri="{FF2B5EF4-FFF2-40B4-BE49-F238E27FC236}">
                  <a16:creationId xmlns:a16="http://schemas.microsoft.com/office/drawing/2014/main" id="{E94C72F5-AA8F-49C4-A3EE-62ACB48B79A5}"/>
                </a:ext>
              </a:extLst>
            </p:cNvPr>
            <p:cNvSpPr>
              <a:spLocks noChangeAspect="1" noChangeArrowheads="1" noTextEdit="1"/>
            </p:cNvSpPr>
            <p:nvPr/>
          </p:nvSpPr>
          <p:spPr bwMode="auto">
            <a:xfrm>
              <a:off x="165" y="863"/>
              <a:ext cx="540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246805F9-EAF8-467D-B862-E7932D3CEACA}"/>
                </a:ext>
              </a:extLst>
            </p:cNvPr>
            <p:cNvSpPr>
              <a:spLocks noChangeArrowheads="1"/>
            </p:cNvSpPr>
            <p:nvPr/>
          </p:nvSpPr>
          <p:spPr bwMode="auto">
            <a:xfrm>
              <a:off x="208" y="867"/>
              <a:ext cx="3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Option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A134A82D-4E89-4309-8B9A-E8F92DF7C8BE}"/>
                </a:ext>
              </a:extLst>
            </p:cNvPr>
            <p:cNvSpPr>
              <a:spLocks noChangeArrowheads="1"/>
            </p:cNvSpPr>
            <p:nvPr/>
          </p:nvSpPr>
          <p:spPr bwMode="auto">
            <a:xfrm>
              <a:off x="446" y="86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637D8161-6987-4659-82CF-65CDDEC7B14F}"/>
                </a:ext>
              </a:extLst>
            </p:cNvPr>
            <p:cNvSpPr>
              <a:spLocks noChangeArrowheads="1"/>
            </p:cNvSpPr>
            <p:nvPr/>
          </p:nvSpPr>
          <p:spPr bwMode="auto">
            <a:xfrm>
              <a:off x="1047" y="867"/>
              <a:ext cx="4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Description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9731364F-CF08-4D76-B095-56E13448195D}"/>
                </a:ext>
              </a:extLst>
            </p:cNvPr>
            <p:cNvSpPr>
              <a:spLocks noChangeArrowheads="1"/>
            </p:cNvSpPr>
            <p:nvPr/>
          </p:nvSpPr>
          <p:spPr bwMode="auto">
            <a:xfrm>
              <a:off x="1439" y="86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1735F488-15E2-4C11-BFE6-CB6A80C6D5CB}"/>
                </a:ext>
              </a:extLst>
            </p:cNvPr>
            <p:cNvSpPr>
              <a:spLocks noChangeArrowheads="1"/>
            </p:cNvSpPr>
            <p:nvPr/>
          </p:nvSpPr>
          <p:spPr bwMode="auto">
            <a:xfrm>
              <a:off x="2491" y="867"/>
              <a:ext cx="3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Benefits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CBA832AE-06CF-450E-9259-CDBB3C09DF6A}"/>
                </a:ext>
              </a:extLst>
            </p:cNvPr>
            <p:cNvSpPr>
              <a:spLocks noChangeArrowheads="1"/>
            </p:cNvSpPr>
            <p:nvPr/>
          </p:nvSpPr>
          <p:spPr bwMode="auto">
            <a:xfrm>
              <a:off x="2772" y="86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3CF01F9F-86E8-4689-A6CB-9158D7C97DEC}"/>
                </a:ext>
              </a:extLst>
            </p:cNvPr>
            <p:cNvSpPr>
              <a:spLocks noChangeArrowheads="1"/>
            </p:cNvSpPr>
            <p:nvPr/>
          </p:nvSpPr>
          <p:spPr bwMode="auto">
            <a:xfrm>
              <a:off x="3614" y="867"/>
              <a:ext cx="45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Limitations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4CA78973-FA15-4526-9C20-0DD9B93B1184}"/>
                </a:ext>
              </a:extLst>
            </p:cNvPr>
            <p:cNvSpPr>
              <a:spLocks noChangeArrowheads="1"/>
            </p:cNvSpPr>
            <p:nvPr/>
          </p:nvSpPr>
          <p:spPr bwMode="auto">
            <a:xfrm>
              <a:off x="3996" y="86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675AEDBB-1FD0-4500-A1E4-C0E5D449FE0D}"/>
                </a:ext>
              </a:extLst>
            </p:cNvPr>
            <p:cNvSpPr>
              <a:spLocks noChangeArrowheads="1"/>
            </p:cNvSpPr>
            <p:nvPr/>
          </p:nvSpPr>
          <p:spPr bwMode="auto">
            <a:xfrm>
              <a:off x="4651" y="867"/>
              <a:ext cx="69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E85049C2-E18C-45E3-A8A7-22FC5EE136FF}"/>
                </a:ext>
              </a:extLst>
            </p:cNvPr>
            <p:cNvSpPr>
              <a:spLocks noChangeArrowheads="1"/>
            </p:cNvSpPr>
            <p:nvPr/>
          </p:nvSpPr>
          <p:spPr bwMode="auto">
            <a:xfrm>
              <a:off x="5259" y="86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F1B9AAB8-59AD-49E3-8436-1AFAD336D9CA}"/>
                </a:ext>
              </a:extLst>
            </p:cNvPr>
            <p:cNvSpPr>
              <a:spLocks noChangeArrowheads="1"/>
            </p:cNvSpPr>
            <p:nvPr/>
          </p:nvSpPr>
          <p:spPr bwMode="auto">
            <a:xfrm>
              <a:off x="165" y="86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a16="http://schemas.microsoft.com/office/drawing/2014/main" id="{05B7554A-C6B6-4172-8028-46BB73366A5B}"/>
                </a:ext>
              </a:extLst>
            </p:cNvPr>
            <p:cNvSpPr>
              <a:spLocks noChangeArrowheads="1"/>
            </p:cNvSpPr>
            <p:nvPr/>
          </p:nvSpPr>
          <p:spPr bwMode="auto">
            <a:xfrm>
              <a:off x="165" y="86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0A19A87F-27DE-49DD-925E-6E5859C00845}"/>
                </a:ext>
              </a:extLst>
            </p:cNvPr>
            <p:cNvSpPr>
              <a:spLocks noChangeArrowheads="1"/>
            </p:cNvSpPr>
            <p:nvPr/>
          </p:nvSpPr>
          <p:spPr bwMode="auto">
            <a:xfrm>
              <a:off x="169" y="863"/>
              <a:ext cx="31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95DAD2C2-B6F4-4BA4-84C1-98FADBA8E62E}"/>
                </a:ext>
              </a:extLst>
            </p:cNvPr>
            <p:cNvSpPr>
              <a:spLocks noChangeArrowheads="1"/>
            </p:cNvSpPr>
            <p:nvPr/>
          </p:nvSpPr>
          <p:spPr bwMode="auto">
            <a:xfrm>
              <a:off x="484" y="86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9">
              <a:extLst>
                <a:ext uri="{FF2B5EF4-FFF2-40B4-BE49-F238E27FC236}">
                  <a16:creationId xmlns:a16="http://schemas.microsoft.com/office/drawing/2014/main" id="{B1F8BBB8-8679-4175-9E9F-B9A64E42A092}"/>
                </a:ext>
              </a:extLst>
            </p:cNvPr>
            <p:cNvSpPr>
              <a:spLocks noChangeArrowheads="1"/>
            </p:cNvSpPr>
            <p:nvPr/>
          </p:nvSpPr>
          <p:spPr bwMode="auto">
            <a:xfrm>
              <a:off x="487" y="863"/>
              <a:ext cx="151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1ACA59CF-70AF-45B7-83BD-95851E1F3AFF}"/>
                </a:ext>
              </a:extLst>
            </p:cNvPr>
            <p:cNvSpPr>
              <a:spLocks noChangeArrowheads="1"/>
            </p:cNvSpPr>
            <p:nvPr/>
          </p:nvSpPr>
          <p:spPr bwMode="auto">
            <a:xfrm>
              <a:off x="2001" y="86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
              <a:extLst>
                <a:ext uri="{FF2B5EF4-FFF2-40B4-BE49-F238E27FC236}">
                  <a16:creationId xmlns:a16="http://schemas.microsoft.com/office/drawing/2014/main" id="{A2F41D44-DCDD-49D5-AA34-3116B0B99AE3}"/>
                </a:ext>
              </a:extLst>
            </p:cNvPr>
            <p:cNvSpPr>
              <a:spLocks noChangeArrowheads="1"/>
            </p:cNvSpPr>
            <p:nvPr/>
          </p:nvSpPr>
          <p:spPr bwMode="auto">
            <a:xfrm>
              <a:off x="2005" y="863"/>
              <a:ext cx="12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C9D487B6-A2C3-4FF8-A406-D96E3D25FD70}"/>
                </a:ext>
              </a:extLst>
            </p:cNvPr>
            <p:cNvSpPr>
              <a:spLocks noChangeArrowheads="1"/>
            </p:cNvSpPr>
            <p:nvPr/>
          </p:nvSpPr>
          <p:spPr bwMode="auto">
            <a:xfrm>
              <a:off x="3259" y="86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869C3977-0D7B-4129-B6A4-ECC42D6B9FF1}"/>
                </a:ext>
              </a:extLst>
            </p:cNvPr>
            <p:cNvSpPr>
              <a:spLocks noChangeArrowheads="1"/>
            </p:cNvSpPr>
            <p:nvPr/>
          </p:nvSpPr>
          <p:spPr bwMode="auto">
            <a:xfrm>
              <a:off x="3263" y="863"/>
              <a:ext cx="108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316B3310-45E5-4096-B3AE-1FD399CB26B2}"/>
                </a:ext>
              </a:extLst>
            </p:cNvPr>
            <p:cNvSpPr>
              <a:spLocks noChangeArrowheads="1"/>
            </p:cNvSpPr>
            <p:nvPr/>
          </p:nvSpPr>
          <p:spPr bwMode="auto">
            <a:xfrm>
              <a:off x="4345" y="86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550EF068-33FC-432A-9E15-4DA8C00A7498}"/>
                </a:ext>
              </a:extLst>
            </p:cNvPr>
            <p:cNvSpPr>
              <a:spLocks noChangeArrowheads="1"/>
            </p:cNvSpPr>
            <p:nvPr/>
          </p:nvSpPr>
          <p:spPr bwMode="auto">
            <a:xfrm>
              <a:off x="4348" y="863"/>
              <a:ext cx="121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a:extLst>
                <a:ext uri="{FF2B5EF4-FFF2-40B4-BE49-F238E27FC236}">
                  <a16:creationId xmlns:a16="http://schemas.microsoft.com/office/drawing/2014/main" id="{75C3AE7E-FC59-4A18-A939-715D7E3E4E19}"/>
                </a:ext>
              </a:extLst>
            </p:cNvPr>
            <p:cNvSpPr>
              <a:spLocks noChangeArrowheads="1"/>
            </p:cNvSpPr>
            <p:nvPr/>
          </p:nvSpPr>
          <p:spPr bwMode="auto">
            <a:xfrm>
              <a:off x="5562" y="86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7">
              <a:extLst>
                <a:ext uri="{FF2B5EF4-FFF2-40B4-BE49-F238E27FC236}">
                  <a16:creationId xmlns:a16="http://schemas.microsoft.com/office/drawing/2014/main" id="{848CD11F-45A9-4278-9F73-6016968E0CF6}"/>
                </a:ext>
              </a:extLst>
            </p:cNvPr>
            <p:cNvSpPr>
              <a:spLocks noChangeArrowheads="1"/>
            </p:cNvSpPr>
            <p:nvPr/>
          </p:nvSpPr>
          <p:spPr bwMode="auto">
            <a:xfrm>
              <a:off x="5562" y="86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AAB2CB95-EF31-487E-8C1E-1B008A502651}"/>
                </a:ext>
              </a:extLst>
            </p:cNvPr>
            <p:cNvSpPr>
              <a:spLocks noChangeArrowheads="1"/>
            </p:cNvSpPr>
            <p:nvPr/>
          </p:nvSpPr>
          <p:spPr bwMode="auto">
            <a:xfrm>
              <a:off x="165" y="867"/>
              <a:ext cx="4"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9">
              <a:extLst>
                <a:ext uri="{FF2B5EF4-FFF2-40B4-BE49-F238E27FC236}">
                  <a16:creationId xmlns:a16="http://schemas.microsoft.com/office/drawing/2014/main" id="{9B29B6A2-A4C0-4FF6-861E-F852D9377DFE}"/>
                </a:ext>
              </a:extLst>
            </p:cNvPr>
            <p:cNvSpPr>
              <a:spLocks noChangeArrowheads="1"/>
            </p:cNvSpPr>
            <p:nvPr/>
          </p:nvSpPr>
          <p:spPr bwMode="auto">
            <a:xfrm>
              <a:off x="484" y="867"/>
              <a:ext cx="3"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0">
              <a:extLst>
                <a:ext uri="{FF2B5EF4-FFF2-40B4-BE49-F238E27FC236}">
                  <a16:creationId xmlns:a16="http://schemas.microsoft.com/office/drawing/2014/main" id="{41356F93-75F5-4984-B2A6-53674B3B41A0}"/>
                </a:ext>
              </a:extLst>
            </p:cNvPr>
            <p:cNvSpPr>
              <a:spLocks noChangeArrowheads="1"/>
            </p:cNvSpPr>
            <p:nvPr/>
          </p:nvSpPr>
          <p:spPr bwMode="auto">
            <a:xfrm>
              <a:off x="2001" y="867"/>
              <a:ext cx="4"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1">
              <a:extLst>
                <a:ext uri="{FF2B5EF4-FFF2-40B4-BE49-F238E27FC236}">
                  <a16:creationId xmlns:a16="http://schemas.microsoft.com/office/drawing/2014/main" id="{B178A2DB-0254-4AE1-BBFD-20DAEDB3AE2F}"/>
                </a:ext>
              </a:extLst>
            </p:cNvPr>
            <p:cNvSpPr>
              <a:spLocks noChangeArrowheads="1"/>
            </p:cNvSpPr>
            <p:nvPr/>
          </p:nvSpPr>
          <p:spPr bwMode="auto">
            <a:xfrm>
              <a:off x="3259" y="867"/>
              <a:ext cx="4"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a:extLst>
                <a:ext uri="{FF2B5EF4-FFF2-40B4-BE49-F238E27FC236}">
                  <a16:creationId xmlns:a16="http://schemas.microsoft.com/office/drawing/2014/main" id="{EAD6921A-FB34-44E1-A9E3-D0A1A71008DC}"/>
                </a:ext>
              </a:extLst>
            </p:cNvPr>
            <p:cNvSpPr>
              <a:spLocks noChangeArrowheads="1"/>
            </p:cNvSpPr>
            <p:nvPr/>
          </p:nvSpPr>
          <p:spPr bwMode="auto">
            <a:xfrm>
              <a:off x="4345" y="867"/>
              <a:ext cx="3"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3">
              <a:extLst>
                <a:ext uri="{FF2B5EF4-FFF2-40B4-BE49-F238E27FC236}">
                  <a16:creationId xmlns:a16="http://schemas.microsoft.com/office/drawing/2014/main" id="{C3EE7F31-1C22-42F5-A302-36E2396EBF83}"/>
                </a:ext>
              </a:extLst>
            </p:cNvPr>
            <p:cNvSpPr>
              <a:spLocks noChangeArrowheads="1"/>
            </p:cNvSpPr>
            <p:nvPr/>
          </p:nvSpPr>
          <p:spPr bwMode="auto">
            <a:xfrm>
              <a:off x="5562" y="867"/>
              <a:ext cx="3"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4">
              <a:extLst>
                <a:ext uri="{FF2B5EF4-FFF2-40B4-BE49-F238E27FC236}">
                  <a16:creationId xmlns:a16="http://schemas.microsoft.com/office/drawing/2014/main" id="{A7516428-D495-41A6-AADF-5FD0F2A69DCE}"/>
                </a:ext>
              </a:extLst>
            </p:cNvPr>
            <p:cNvSpPr>
              <a:spLocks noChangeArrowheads="1"/>
            </p:cNvSpPr>
            <p:nvPr/>
          </p:nvSpPr>
          <p:spPr bwMode="auto">
            <a:xfrm>
              <a:off x="305" y="971"/>
              <a:ext cx="9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319BB3A1-9C8F-4305-BC8F-63BE693D9B43}"/>
                </a:ext>
              </a:extLst>
            </p:cNvPr>
            <p:cNvSpPr>
              <a:spLocks noChangeArrowheads="1"/>
            </p:cNvSpPr>
            <p:nvPr/>
          </p:nvSpPr>
          <p:spPr bwMode="auto">
            <a:xfrm>
              <a:off x="347" y="971"/>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946799E5-CF70-4316-AC3C-D91477ABA528}"/>
                </a:ext>
              </a:extLst>
            </p:cNvPr>
            <p:cNvSpPr>
              <a:spLocks noChangeArrowheads="1"/>
            </p:cNvSpPr>
            <p:nvPr/>
          </p:nvSpPr>
          <p:spPr bwMode="auto">
            <a:xfrm>
              <a:off x="527" y="971"/>
              <a:ext cx="133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Implement scheduled maintenance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47A9543B-22C9-4A6A-8AFF-471A8AC29374}"/>
                </a:ext>
              </a:extLst>
            </p:cNvPr>
            <p:cNvSpPr>
              <a:spLocks noChangeArrowheads="1"/>
            </p:cNvSpPr>
            <p:nvPr/>
          </p:nvSpPr>
          <p:spPr bwMode="auto">
            <a:xfrm>
              <a:off x="527" y="1072"/>
              <a:ext cx="145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program for all equipment and interior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E9C5D7D4-034D-4E18-A7F1-4BB13BEBFED0}"/>
                </a:ext>
              </a:extLst>
            </p:cNvPr>
            <p:cNvSpPr>
              <a:spLocks noChangeArrowheads="1"/>
            </p:cNvSpPr>
            <p:nvPr/>
          </p:nvSpPr>
          <p:spPr bwMode="auto">
            <a:xfrm>
              <a:off x="527" y="1173"/>
              <a:ext cx="34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finishes.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D82BB206-1C75-406A-9C44-AA07D520E25B}"/>
                </a:ext>
              </a:extLst>
            </p:cNvPr>
            <p:cNvSpPr>
              <a:spLocks noChangeArrowheads="1"/>
            </p:cNvSpPr>
            <p:nvPr/>
          </p:nvSpPr>
          <p:spPr bwMode="auto">
            <a:xfrm>
              <a:off x="804" y="1173"/>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C4FE3841-1758-4DC6-961F-320538D482B8}"/>
                </a:ext>
              </a:extLst>
            </p:cNvPr>
            <p:cNvSpPr>
              <a:spLocks noChangeArrowheads="1"/>
            </p:cNvSpPr>
            <p:nvPr/>
          </p:nvSpPr>
          <p:spPr bwMode="auto">
            <a:xfrm>
              <a:off x="822" y="1173"/>
              <a:ext cx="1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And address current physical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0498AD40-2A70-467F-9A45-45C6D9F03BF4}"/>
                </a:ext>
              </a:extLst>
            </p:cNvPr>
            <p:cNvSpPr>
              <a:spLocks noChangeArrowheads="1"/>
            </p:cNvSpPr>
            <p:nvPr/>
          </p:nvSpPr>
          <p:spPr bwMode="auto">
            <a:xfrm>
              <a:off x="527" y="1274"/>
              <a:ext cx="127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deficiencies noted in the matrices.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9F037B8F-CE76-4F77-85FE-75449D330BF0}"/>
                </a:ext>
              </a:extLst>
            </p:cNvPr>
            <p:cNvSpPr>
              <a:spLocks noChangeArrowheads="1"/>
            </p:cNvSpPr>
            <p:nvPr/>
          </p:nvSpPr>
          <p:spPr bwMode="auto">
            <a:xfrm>
              <a:off x="1679" y="1274"/>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D78CCC66-234E-4580-A071-596DC16DB532}"/>
                </a:ext>
              </a:extLst>
            </p:cNvPr>
            <p:cNvSpPr>
              <a:spLocks noChangeArrowheads="1"/>
            </p:cNvSpPr>
            <p:nvPr/>
          </p:nvSpPr>
          <p:spPr bwMode="auto">
            <a:xfrm>
              <a:off x="527" y="1465"/>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E4CC9F6-CE88-40A6-B617-0B1345FA66DA}"/>
                </a:ext>
              </a:extLst>
            </p:cNvPr>
            <p:cNvSpPr>
              <a:spLocks noChangeArrowheads="1"/>
            </p:cNvSpPr>
            <p:nvPr/>
          </p:nvSpPr>
          <p:spPr bwMode="auto">
            <a:xfrm>
              <a:off x="2042" y="971"/>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C40EB792-B822-4C11-9A35-416A6C8F81B2}"/>
                </a:ext>
              </a:extLst>
            </p:cNvPr>
            <p:cNvSpPr>
              <a:spLocks noChangeArrowheads="1"/>
            </p:cNvSpPr>
            <p:nvPr/>
          </p:nvSpPr>
          <p:spPr bwMode="auto">
            <a:xfrm>
              <a:off x="2080" y="980"/>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DF9A645C-E0FF-4D9D-9489-6206BD99CBA1}"/>
                </a:ext>
              </a:extLst>
            </p:cNvPr>
            <p:cNvSpPr>
              <a:spLocks noChangeArrowheads="1"/>
            </p:cNvSpPr>
            <p:nvPr/>
          </p:nvSpPr>
          <p:spPr bwMode="auto">
            <a:xfrm>
              <a:off x="2111" y="975"/>
              <a:ext cx="3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436C82BA-90BD-48FA-9A42-3C56EDD248B5}"/>
                </a:ext>
              </a:extLst>
            </p:cNvPr>
            <p:cNvSpPr>
              <a:spLocks noChangeArrowheads="1"/>
            </p:cNvSpPr>
            <p:nvPr/>
          </p:nvSpPr>
          <p:spPr bwMode="auto">
            <a:xfrm>
              <a:off x="2394" y="975"/>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7DFFF80E-BD6E-47E6-AAE3-A05177A635CA}"/>
                </a:ext>
              </a:extLst>
            </p:cNvPr>
            <p:cNvSpPr>
              <a:spLocks noChangeArrowheads="1"/>
            </p:cNvSpPr>
            <p:nvPr/>
          </p:nvSpPr>
          <p:spPr bwMode="auto">
            <a:xfrm>
              <a:off x="2412" y="975"/>
              <a:ext cx="82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service life of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0D48EB9D-3EE9-493B-9F46-9FE4157B9B2D}"/>
                </a:ext>
              </a:extLst>
            </p:cNvPr>
            <p:cNvSpPr>
              <a:spLocks noChangeArrowheads="1"/>
            </p:cNvSpPr>
            <p:nvPr/>
          </p:nvSpPr>
          <p:spPr bwMode="auto">
            <a:xfrm>
              <a:off x="2111" y="1076"/>
              <a:ext cx="3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F90CE483-54D8-4504-8AFB-BD95CC9D38BC}"/>
                </a:ext>
              </a:extLst>
            </p:cNvPr>
            <p:cNvSpPr>
              <a:spLocks noChangeArrowheads="1"/>
            </p:cNvSpPr>
            <p:nvPr/>
          </p:nvSpPr>
          <p:spPr bwMode="auto">
            <a:xfrm>
              <a:off x="2381" y="1076"/>
              <a:ext cx="6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E0C37F99-EC71-44A5-A542-86CCB7A7ED34}"/>
                </a:ext>
              </a:extLst>
            </p:cNvPr>
            <p:cNvSpPr>
              <a:spLocks noChangeArrowheads="1"/>
            </p:cNvSpPr>
            <p:nvPr/>
          </p:nvSpPr>
          <p:spPr bwMode="auto">
            <a:xfrm>
              <a:off x="2403" y="1076"/>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51301982-46C1-478A-9AD0-46F599F8C7AB}"/>
                </a:ext>
              </a:extLst>
            </p:cNvPr>
            <p:cNvSpPr>
              <a:spLocks noChangeArrowheads="1"/>
            </p:cNvSpPr>
            <p:nvPr/>
          </p:nvSpPr>
          <p:spPr bwMode="auto">
            <a:xfrm>
              <a:off x="2421" y="1076"/>
              <a:ext cx="64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45EDA72D-51C3-4A4B-A2E2-ED345F90E652}"/>
                </a:ext>
              </a:extLst>
            </p:cNvPr>
            <p:cNvSpPr>
              <a:spLocks noChangeArrowheads="1"/>
            </p:cNvSpPr>
            <p:nvPr/>
          </p:nvSpPr>
          <p:spPr bwMode="auto">
            <a:xfrm>
              <a:off x="2977" y="1076"/>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C1A3B6AE-DE83-447F-82A5-87CA6E01EA11}"/>
                </a:ext>
              </a:extLst>
            </p:cNvPr>
            <p:cNvSpPr>
              <a:spLocks noChangeArrowheads="1"/>
            </p:cNvSpPr>
            <p:nvPr/>
          </p:nvSpPr>
          <p:spPr bwMode="auto">
            <a:xfrm>
              <a:off x="2995" y="1076"/>
              <a:ext cx="20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2EEF9598-3521-4CCA-AB11-4D984258920F}"/>
                </a:ext>
              </a:extLst>
            </p:cNvPr>
            <p:cNvSpPr>
              <a:spLocks noChangeArrowheads="1"/>
            </p:cNvSpPr>
            <p:nvPr/>
          </p:nvSpPr>
          <p:spPr bwMode="auto">
            <a:xfrm>
              <a:off x="2111" y="1177"/>
              <a:ext cx="104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building envelope (exterior)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F911BC8A-6926-4644-9D6B-EC43EC689E66}"/>
                </a:ext>
              </a:extLst>
            </p:cNvPr>
            <p:cNvSpPr>
              <a:spLocks noChangeArrowheads="1"/>
            </p:cNvSpPr>
            <p:nvPr/>
          </p:nvSpPr>
          <p:spPr bwMode="auto">
            <a:xfrm>
              <a:off x="3043" y="1177"/>
              <a:ext cx="7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8195523-D64E-4F30-872D-804BE768BAD8}"/>
                </a:ext>
              </a:extLst>
            </p:cNvPr>
            <p:cNvSpPr>
              <a:spLocks noChangeArrowheads="1"/>
            </p:cNvSpPr>
            <p:nvPr/>
          </p:nvSpPr>
          <p:spPr bwMode="auto">
            <a:xfrm>
              <a:off x="3065" y="117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958B9C6D-24BE-4D02-BE54-A34FEC77D18A}"/>
                </a:ext>
              </a:extLst>
            </p:cNvPr>
            <p:cNvSpPr>
              <a:spLocks noChangeArrowheads="1"/>
            </p:cNvSpPr>
            <p:nvPr/>
          </p:nvSpPr>
          <p:spPr bwMode="auto">
            <a:xfrm>
              <a:off x="2042" y="1277"/>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F235661C-14CB-442D-9C05-5F44B5EA8C26}"/>
                </a:ext>
              </a:extLst>
            </p:cNvPr>
            <p:cNvSpPr>
              <a:spLocks noChangeArrowheads="1"/>
            </p:cNvSpPr>
            <p:nvPr/>
          </p:nvSpPr>
          <p:spPr bwMode="auto">
            <a:xfrm>
              <a:off x="2080" y="1286"/>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D47797D8-B4E0-4A02-8AE4-D5214F14715A}"/>
                </a:ext>
              </a:extLst>
            </p:cNvPr>
            <p:cNvSpPr>
              <a:spLocks noChangeArrowheads="1"/>
            </p:cNvSpPr>
            <p:nvPr/>
          </p:nvSpPr>
          <p:spPr bwMode="auto">
            <a:xfrm>
              <a:off x="2111" y="1281"/>
              <a:ext cx="3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69B32ED8-B7D8-402F-AB90-E3C6220ED6A2}"/>
                </a:ext>
              </a:extLst>
            </p:cNvPr>
            <p:cNvSpPr>
              <a:spLocks noChangeArrowheads="1"/>
            </p:cNvSpPr>
            <p:nvPr/>
          </p:nvSpPr>
          <p:spPr bwMode="auto">
            <a:xfrm>
              <a:off x="2412" y="1281"/>
              <a:ext cx="88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safety and comfort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C0CF3CEB-09A4-4380-97FC-B6955D2B0020}"/>
                </a:ext>
              </a:extLst>
            </p:cNvPr>
            <p:cNvSpPr>
              <a:spLocks noChangeArrowheads="1"/>
            </p:cNvSpPr>
            <p:nvPr/>
          </p:nvSpPr>
          <p:spPr bwMode="auto">
            <a:xfrm>
              <a:off x="2111" y="1382"/>
              <a:ext cx="119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of all occupants , both staff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DC326884-8789-4971-A744-5A98E6B92C7E}"/>
                </a:ext>
              </a:extLst>
            </p:cNvPr>
            <p:cNvSpPr>
              <a:spLocks noChangeArrowheads="1"/>
            </p:cNvSpPr>
            <p:nvPr/>
          </p:nvSpPr>
          <p:spPr bwMode="auto">
            <a:xfrm>
              <a:off x="2111" y="1483"/>
              <a:ext cx="2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public;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3C75A0F2-9575-4035-828B-2A642DC2BD82}"/>
                </a:ext>
              </a:extLst>
            </p:cNvPr>
            <p:cNvSpPr>
              <a:spLocks noChangeArrowheads="1"/>
            </p:cNvSpPr>
            <p:nvPr/>
          </p:nvSpPr>
          <p:spPr bwMode="auto">
            <a:xfrm>
              <a:off x="2336" y="1483"/>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84A8AD64-449F-4614-A029-20E6226855C7}"/>
                </a:ext>
              </a:extLst>
            </p:cNvPr>
            <p:cNvSpPr>
              <a:spLocks noChangeArrowheads="1"/>
            </p:cNvSpPr>
            <p:nvPr/>
          </p:nvSpPr>
          <p:spPr bwMode="auto">
            <a:xfrm>
              <a:off x="3303" y="971"/>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19E1F293-C6CF-44E8-97B2-A2CC5BC35049}"/>
                </a:ext>
              </a:extLst>
            </p:cNvPr>
            <p:cNvSpPr>
              <a:spLocks noChangeArrowheads="1"/>
            </p:cNvSpPr>
            <p:nvPr/>
          </p:nvSpPr>
          <p:spPr bwMode="auto">
            <a:xfrm>
              <a:off x="3340" y="980"/>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25B29465-DA63-4488-9908-7820658989DB}"/>
                </a:ext>
              </a:extLst>
            </p:cNvPr>
            <p:cNvSpPr>
              <a:spLocks noChangeArrowheads="1"/>
            </p:cNvSpPr>
            <p:nvPr/>
          </p:nvSpPr>
          <p:spPr bwMode="auto">
            <a:xfrm>
              <a:off x="3371" y="975"/>
              <a:ext cx="24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4B35BF52-7679-4280-91AC-A3A3B5FE4BEC}"/>
                </a:ext>
              </a:extLst>
            </p:cNvPr>
            <p:cNvSpPr>
              <a:spLocks noChangeArrowheads="1"/>
            </p:cNvSpPr>
            <p:nvPr/>
          </p:nvSpPr>
          <p:spPr bwMode="auto">
            <a:xfrm>
              <a:off x="3553" y="975"/>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7E0996A8-A692-4C9F-B968-45CE363F0CAC}"/>
                </a:ext>
              </a:extLst>
            </p:cNvPr>
            <p:cNvSpPr>
              <a:spLocks noChangeArrowheads="1"/>
            </p:cNvSpPr>
            <p:nvPr/>
          </p:nvSpPr>
          <p:spPr bwMode="auto">
            <a:xfrm>
              <a:off x="4388" y="971"/>
              <a:ext cx="59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53547837-2B28-4CC1-AF7E-0917B6BA2990}"/>
                </a:ext>
              </a:extLst>
            </p:cNvPr>
            <p:cNvSpPr>
              <a:spLocks noChangeArrowheads="1"/>
            </p:cNvSpPr>
            <p:nvPr/>
          </p:nvSpPr>
          <p:spPr bwMode="auto">
            <a:xfrm>
              <a:off x="4906" y="971"/>
              <a:ext cx="7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082B1CA2-9921-4F6E-A9D1-5661E5486FDE}"/>
                </a:ext>
              </a:extLst>
            </p:cNvPr>
            <p:cNvSpPr>
              <a:spLocks noChangeArrowheads="1"/>
            </p:cNvSpPr>
            <p:nvPr/>
          </p:nvSpPr>
          <p:spPr bwMode="auto">
            <a:xfrm>
              <a:off x="4926" y="971"/>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D4B75DED-2C63-4F7A-B7B6-F4CC043335A5}"/>
                </a:ext>
              </a:extLst>
            </p:cNvPr>
            <p:cNvSpPr>
              <a:spLocks noChangeArrowheads="1"/>
            </p:cNvSpPr>
            <p:nvPr/>
          </p:nvSpPr>
          <p:spPr bwMode="auto">
            <a:xfrm>
              <a:off x="4388" y="1162"/>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B5D9235C-8553-48A5-9373-9867BF5EC8A9}"/>
                </a:ext>
              </a:extLst>
            </p:cNvPr>
            <p:cNvSpPr>
              <a:spLocks noChangeArrowheads="1"/>
            </p:cNvSpPr>
            <p:nvPr/>
          </p:nvSpPr>
          <p:spPr bwMode="auto">
            <a:xfrm>
              <a:off x="4426" y="1171"/>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4">
              <a:extLst>
                <a:ext uri="{FF2B5EF4-FFF2-40B4-BE49-F238E27FC236}">
                  <a16:creationId xmlns:a16="http://schemas.microsoft.com/office/drawing/2014/main" id="{A6E0A3D9-0139-4FA7-8E2B-B9662955366B}"/>
                </a:ext>
              </a:extLst>
            </p:cNvPr>
            <p:cNvSpPr>
              <a:spLocks noChangeArrowheads="1"/>
            </p:cNvSpPr>
            <p:nvPr/>
          </p:nvSpPr>
          <p:spPr bwMode="auto">
            <a:xfrm>
              <a:off x="4456" y="1166"/>
              <a:ext cx="114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Maintains integrity of building.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5">
              <a:extLst>
                <a:ext uri="{FF2B5EF4-FFF2-40B4-BE49-F238E27FC236}">
                  <a16:creationId xmlns:a16="http://schemas.microsoft.com/office/drawing/2014/main" id="{307816E0-78A3-428A-840F-16086271BE2A}"/>
                </a:ext>
              </a:extLst>
            </p:cNvPr>
            <p:cNvSpPr>
              <a:spLocks noChangeArrowheads="1"/>
            </p:cNvSpPr>
            <p:nvPr/>
          </p:nvSpPr>
          <p:spPr bwMode="auto">
            <a:xfrm>
              <a:off x="5488" y="1166"/>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6">
              <a:extLst>
                <a:ext uri="{FF2B5EF4-FFF2-40B4-BE49-F238E27FC236}">
                  <a16:creationId xmlns:a16="http://schemas.microsoft.com/office/drawing/2014/main" id="{1ADF7961-F675-43B4-AFB4-BE807A96C5B4}"/>
                </a:ext>
              </a:extLst>
            </p:cNvPr>
            <p:cNvSpPr>
              <a:spLocks noChangeArrowheads="1"/>
            </p:cNvSpPr>
            <p:nvPr/>
          </p:nvSpPr>
          <p:spPr bwMode="auto">
            <a:xfrm>
              <a:off x="165" y="96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7">
              <a:extLst>
                <a:ext uri="{FF2B5EF4-FFF2-40B4-BE49-F238E27FC236}">
                  <a16:creationId xmlns:a16="http://schemas.microsoft.com/office/drawing/2014/main" id="{28574E6C-4831-4969-AC1D-F1099E2B930B}"/>
                </a:ext>
              </a:extLst>
            </p:cNvPr>
            <p:cNvSpPr>
              <a:spLocks noChangeArrowheads="1"/>
            </p:cNvSpPr>
            <p:nvPr/>
          </p:nvSpPr>
          <p:spPr bwMode="auto">
            <a:xfrm>
              <a:off x="169" y="968"/>
              <a:ext cx="31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8">
              <a:extLst>
                <a:ext uri="{FF2B5EF4-FFF2-40B4-BE49-F238E27FC236}">
                  <a16:creationId xmlns:a16="http://schemas.microsoft.com/office/drawing/2014/main" id="{350CB9F3-3E47-48F2-89DA-4C2B16E765F5}"/>
                </a:ext>
              </a:extLst>
            </p:cNvPr>
            <p:cNvSpPr>
              <a:spLocks noChangeArrowheads="1"/>
            </p:cNvSpPr>
            <p:nvPr/>
          </p:nvSpPr>
          <p:spPr bwMode="auto">
            <a:xfrm>
              <a:off x="484" y="96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9">
              <a:extLst>
                <a:ext uri="{FF2B5EF4-FFF2-40B4-BE49-F238E27FC236}">
                  <a16:creationId xmlns:a16="http://schemas.microsoft.com/office/drawing/2014/main" id="{03E89116-9F19-48EC-927D-9E7605D7E8AC}"/>
                </a:ext>
              </a:extLst>
            </p:cNvPr>
            <p:cNvSpPr>
              <a:spLocks noChangeArrowheads="1"/>
            </p:cNvSpPr>
            <p:nvPr/>
          </p:nvSpPr>
          <p:spPr bwMode="auto">
            <a:xfrm>
              <a:off x="487" y="968"/>
              <a:ext cx="151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0">
              <a:extLst>
                <a:ext uri="{FF2B5EF4-FFF2-40B4-BE49-F238E27FC236}">
                  <a16:creationId xmlns:a16="http://schemas.microsoft.com/office/drawing/2014/main" id="{301B7F46-CE7B-4EA5-BB3C-2BACA5746F91}"/>
                </a:ext>
              </a:extLst>
            </p:cNvPr>
            <p:cNvSpPr>
              <a:spLocks noChangeArrowheads="1"/>
            </p:cNvSpPr>
            <p:nvPr/>
          </p:nvSpPr>
          <p:spPr bwMode="auto">
            <a:xfrm>
              <a:off x="2001" y="96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1">
              <a:extLst>
                <a:ext uri="{FF2B5EF4-FFF2-40B4-BE49-F238E27FC236}">
                  <a16:creationId xmlns:a16="http://schemas.microsoft.com/office/drawing/2014/main" id="{46CAF062-A5B9-4574-8932-D1E9391D0522}"/>
                </a:ext>
              </a:extLst>
            </p:cNvPr>
            <p:cNvSpPr>
              <a:spLocks noChangeArrowheads="1"/>
            </p:cNvSpPr>
            <p:nvPr/>
          </p:nvSpPr>
          <p:spPr bwMode="auto">
            <a:xfrm>
              <a:off x="2005" y="968"/>
              <a:ext cx="125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2">
              <a:extLst>
                <a:ext uri="{FF2B5EF4-FFF2-40B4-BE49-F238E27FC236}">
                  <a16:creationId xmlns:a16="http://schemas.microsoft.com/office/drawing/2014/main" id="{B0333187-B3DB-4482-B8A4-6463B2493977}"/>
                </a:ext>
              </a:extLst>
            </p:cNvPr>
            <p:cNvSpPr>
              <a:spLocks noChangeArrowheads="1"/>
            </p:cNvSpPr>
            <p:nvPr/>
          </p:nvSpPr>
          <p:spPr bwMode="auto">
            <a:xfrm>
              <a:off x="3259" y="96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3">
              <a:extLst>
                <a:ext uri="{FF2B5EF4-FFF2-40B4-BE49-F238E27FC236}">
                  <a16:creationId xmlns:a16="http://schemas.microsoft.com/office/drawing/2014/main" id="{BAAC6654-860B-475E-BC4A-4F97D7FD745A}"/>
                </a:ext>
              </a:extLst>
            </p:cNvPr>
            <p:cNvSpPr>
              <a:spLocks noChangeArrowheads="1"/>
            </p:cNvSpPr>
            <p:nvPr/>
          </p:nvSpPr>
          <p:spPr bwMode="auto">
            <a:xfrm>
              <a:off x="3263" y="968"/>
              <a:ext cx="108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4">
              <a:extLst>
                <a:ext uri="{FF2B5EF4-FFF2-40B4-BE49-F238E27FC236}">
                  <a16:creationId xmlns:a16="http://schemas.microsoft.com/office/drawing/2014/main" id="{7ECE5165-3B40-41D1-82C9-2952593181F4}"/>
                </a:ext>
              </a:extLst>
            </p:cNvPr>
            <p:cNvSpPr>
              <a:spLocks noChangeArrowheads="1"/>
            </p:cNvSpPr>
            <p:nvPr/>
          </p:nvSpPr>
          <p:spPr bwMode="auto">
            <a:xfrm>
              <a:off x="4345" y="96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5">
              <a:extLst>
                <a:ext uri="{FF2B5EF4-FFF2-40B4-BE49-F238E27FC236}">
                  <a16:creationId xmlns:a16="http://schemas.microsoft.com/office/drawing/2014/main" id="{37744AF4-E021-4E7D-B22B-F9FD466393BA}"/>
                </a:ext>
              </a:extLst>
            </p:cNvPr>
            <p:cNvSpPr>
              <a:spLocks noChangeArrowheads="1"/>
            </p:cNvSpPr>
            <p:nvPr/>
          </p:nvSpPr>
          <p:spPr bwMode="auto">
            <a:xfrm>
              <a:off x="4348" y="968"/>
              <a:ext cx="121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6">
              <a:extLst>
                <a:ext uri="{FF2B5EF4-FFF2-40B4-BE49-F238E27FC236}">
                  <a16:creationId xmlns:a16="http://schemas.microsoft.com/office/drawing/2014/main" id="{A6C171A1-9450-4049-80E2-F53C5C60FA59}"/>
                </a:ext>
              </a:extLst>
            </p:cNvPr>
            <p:cNvSpPr>
              <a:spLocks noChangeArrowheads="1"/>
            </p:cNvSpPr>
            <p:nvPr/>
          </p:nvSpPr>
          <p:spPr bwMode="auto">
            <a:xfrm>
              <a:off x="5562" y="96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7">
              <a:extLst>
                <a:ext uri="{FF2B5EF4-FFF2-40B4-BE49-F238E27FC236}">
                  <a16:creationId xmlns:a16="http://schemas.microsoft.com/office/drawing/2014/main" id="{CB575B12-3294-4821-BC96-26BD812DC79B}"/>
                </a:ext>
              </a:extLst>
            </p:cNvPr>
            <p:cNvSpPr>
              <a:spLocks noChangeArrowheads="1"/>
            </p:cNvSpPr>
            <p:nvPr/>
          </p:nvSpPr>
          <p:spPr bwMode="auto">
            <a:xfrm>
              <a:off x="165" y="971"/>
              <a:ext cx="4" cy="7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8">
              <a:extLst>
                <a:ext uri="{FF2B5EF4-FFF2-40B4-BE49-F238E27FC236}">
                  <a16:creationId xmlns:a16="http://schemas.microsoft.com/office/drawing/2014/main" id="{FEEFB3C9-7F7B-48F0-9EA3-2FA5C5556AA4}"/>
                </a:ext>
              </a:extLst>
            </p:cNvPr>
            <p:cNvSpPr>
              <a:spLocks noChangeArrowheads="1"/>
            </p:cNvSpPr>
            <p:nvPr/>
          </p:nvSpPr>
          <p:spPr bwMode="auto">
            <a:xfrm>
              <a:off x="484" y="971"/>
              <a:ext cx="3" cy="7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9">
              <a:extLst>
                <a:ext uri="{FF2B5EF4-FFF2-40B4-BE49-F238E27FC236}">
                  <a16:creationId xmlns:a16="http://schemas.microsoft.com/office/drawing/2014/main" id="{605C2FF8-CBA8-4D03-9268-2BDE59C4F415}"/>
                </a:ext>
              </a:extLst>
            </p:cNvPr>
            <p:cNvSpPr>
              <a:spLocks noChangeArrowheads="1"/>
            </p:cNvSpPr>
            <p:nvPr/>
          </p:nvSpPr>
          <p:spPr bwMode="auto">
            <a:xfrm>
              <a:off x="2001" y="971"/>
              <a:ext cx="4" cy="7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0">
              <a:extLst>
                <a:ext uri="{FF2B5EF4-FFF2-40B4-BE49-F238E27FC236}">
                  <a16:creationId xmlns:a16="http://schemas.microsoft.com/office/drawing/2014/main" id="{88AE4A89-F38F-4808-A1B5-26C59764A519}"/>
                </a:ext>
              </a:extLst>
            </p:cNvPr>
            <p:cNvSpPr>
              <a:spLocks noChangeArrowheads="1"/>
            </p:cNvSpPr>
            <p:nvPr/>
          </p:nvSpPr>
          <p:spPr bwMode="auto">
            <a:xfrm>
              <a:off x="3259" y="971"/>
              <a:ext cx="4" cy="7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1">
              <a:extLst>
                <a:ext uri="{FF2B5EF4-FFF2-40B4-BE49-F238E27FC236}">
                  <a16:creationId xmlns:a16="http://schemas.microsoft.com/office/drawing/2014/main" id="{09ACECF1-BE6F-4B10-9204-1A86768127AA}"/>
                </a:ext>
              </a:extLst>
            </p:cNvPr>
            <p:cNvSpPr>
              <a:spLocks noChangeArrowheads="1"/>
            </p:cNvSpPr>
            <p:nvPr/>
          </p:nvSpPr>
          <p:spPr bwMode="auto">
            <a:xfrm>
              <a:off x="4345" y="971"/>
              <a:ext cx="3" cy="7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92">
              <a:extLst>
                <a:ext uri="{FF2B5EF4-FFF2-40B4-BE49-F238E27FC236}">
                  <a16:creationId xmlns:a16="http://schemas.microsoft.com/office/drawing/2014/main" id="{88C5666F-21C1-4B5D-A235-67054BC495F0}"/>
                </a:ext>
              </a:extLst>
            </p:cNvPr>
            <p:cNvSpPr>
              <a:spLocks noChangeArrowheads="1"/>
            </p:cNvSpPr>
            <p:nvPr/>
          </p:nvSpPr>
          <p:spPr bwMode="auto">
            <a:xfrm>
              <a:off x="5562" y="971"/>
              <a:ext cx="3" cy="7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3">
              <a:extLst>
                <a:ext uri="{FF2B5EF4-FFF2-40B4-BE49-F238E27FC236}">
                  <a16:creationId xmlns:a16="http://schemas.microsoft.com/office/drawing/2014/main" id="{5B349B17-2EDF-4311-8D73-3DC5D3EF27C8}"/>
                </a:ext>
              </a:extLst>
            </p:cNvPr>
            <p:cNvSpPr>
              <a:spLocks noChangeArrowheads="1"/>
            </p:cNvSpPr>
            <p:nvPr/>
          </p:nvSpPr>
          <p:spPr bwMode="auto">
            <a:xfrm>
              <a:off x="305" y="1682"/>
              <a:ext cx="9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4">
              <a:extLst>
                <a:ext uri="{FF2B5EF4-FFF2-40B4-BE49-F238E27FC236}">
                  <a16:creationId xmlns:a16="http://schemas.microsoft.com/office/drawing/2014/main" id="{05A291B8-AECA-405B-B372-812E04BC1DFC}"/>
                </a:ext>
              </a:extLst>
            </p:cNvPr>
            <p:cNvSpPr>
              <a:spLocks noChangeArrowheads="1"/>
            </p:cNvSpPr>
            <p:nvPr/>
          </p:nvSpPr>
          <p:spPr bwMode="auto">
            <a:xfrm>
              <a:off x="347" y="1682"/>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5">
              <a:extLst>
                <a:ext uri="{FF2B5EF4-FFF2-40B4-BE49-F238E27FC236}">
                  <a16:creationId xmlns:a16="http://schemas.microsoft.com/office/drawing/2014/main" id="{CCCE5CB7-2765-479D-930C-7F17926C5287}"/>
                </a:ext>
              </a:extLst>
            </p:cNvPr>
            <p:cNvSpPr>
              <a:spLocks noChangeArrowheads="1"/>
            </p:cNvSpPr>
            <p:nvPr/>
          </p:nvSpPr>
          <p:spPr bwMode="auto">
            <a:xfrm>
              <a:off x="527" y="1682"/>
              <a:ext cx="7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Plan and implement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6">
              <a:extLst>
                <a:ext uri="{FF2B5EF4-FFF2-40B4-BE49-F238E27FC236}">
                  <a16:creationId xmlns:a16="http://schemas.microsoft.com/office/drawing/2014/main" id="{56EF14EF-981F-4CEA-996D-5DDFBD6685F5}"/>
                </a:ext>
              </a:extLst>
            </p:cNvPr>
            <p:cNvSpPr>
              <a:spLocks noChangeArrowheads="1"/>
            </p:cNvSpPr>
            <p:nvPr/>
          </p:nvSpPr>
          <p:spPr bwMode="auto">
            <a:xfrm>
              <a:off x="1220" y="1682"/>
              <a:ext cx="3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7">
              <a:extLst>
                <a:ext uri="{FF2B5EF4-FFF2-40B4-BE49-F238E27FC236}">
                  <a16:creationId xmlns:a16="http://schemas.microsoft.com/office/drawing/2014/main" id="{312C0294-DE7E-4DAA-B8EB-D2B686EBD6F6}"/>
                </a:ext>
              </a:extLst>
            </p:cNvPr>
            <p:cNvSpPr>
              <a:spLocks noChangeArrowheads="1"/>
            </p:cNvSpPr>
            <p:nvPr/>
          </p:nvSpPr>
          <p:spPr bwMode="auto">
            <a:xfrm>
              <a:off x="1486" y="1682"/>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98">
              <a:extLst>
                <a:ext uri="{FF2B5EF4-FFF2-40B4-BE49-F238E27FC236}">
                  <a16:creationId xmlns:a16="http://schemas.microsoft.com/office/drawing/2014/main" id="{48AF6AFD-5BF4-4E75-801E-1C9D14FEA921}"/>
                </a:ext>
              </a:extLst>
            </p:cNvPr>
            <p:cNvSpPr>
              <a:spLocks noChangeArrowheads="1"/>
            </p:cNvSpPr>
            <p:nvPr/>
          </p:nvSpPr>
          <p:spPr bwMode="auto">
            <a:xfrm>
              <a:off x="1504" y="1682"/>
              <a:ext cx="4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addition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99">
              <a:extLst>
                <a:ext uri="{FF2B5EF4-FFF2-40B4-BE49-F238E27FC236}">
                  <a16:creationId xmlns:a16="http://schemas.microsoft.com/office/drawing/2014/main" id="{57736903-2029-4B13-8973-63811B0DF1E2}"/>
                </a:ext>
              </a:extLst>
            </p:cNvPr>
            <p:cNvSpPr>
              <a:spLocks noChangeArrowheads="1"/>
            </p:cNvSpPr>
            <p:nvPr/>
          </p:nvSpPr>
          <p:spPr bwMode="auto">
            <a:xfrm>
              <a:off x="527" y="1783"/>
              <a:ext cx="139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the Administrative Area  (Offices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0">
              <a:extLst>
                <a:ext uri="{FF2B5EF4-FFF2-40B4-BE49-F238E27FC236}">
                  <a16:creationId xmlns:a16="http://schemas.microsoft.com/office/drawing/2014/main" id="{9F8092F0-0FCF-46A5-8C11-9D312FDEDE7D}"/>
                </a:ext>
              </a:extLst>
            </p:cNvPr>
            <p:cNvSpPr>
              <a:spLocks noChangeArrowheads="1"/>
            </p:cNvSpPr>
            <p:nvPr/>
          </p:nvSpPr>
          <p:spPr bwMode="auto">
            <a:xfrm>
              <a:off x="527" y="1882"/>
              <a:ext cx="154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Lunchroom) to accommodate increase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2CBB1B35-08ED-48FE-9D2E-0BB22B35A2AE}"/>
                </a:ext>
              </a:extLst>
            </p:cNvPr>
            <p:cNvSpPr>
              <a:spLocks noChangeArrowheads="1"/>
            </p:cNvSpPr>
            <p:nvPr/>
          </p:nvSpPr>
          <p:spPr bwMode="auto">
            <a:xfrm>
              <a:off x="527" y="1983"/>
              <a:ext cx="5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staff over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2">
              <a:extLst>
                <a:ext uri="{FF2B5EF4-FFF2-40B4-BE49-F238E27FC236}">
                  <a16:creationId xmlns:a16="http://schemas.microsoft.com/office/drawing/2014/main" id="{CA672096-57C3-45D6-8366-6FC231684932}"/>
                </a:ext>
              </a:extLst>
            </p:cNvPr>
            <p:cNvSpPr>
              <a:spLocks noChangeArrowheads="1"/>
            </p:cNvSpPr>
            <p:nvPr/>
          </p:nvSpPr>
          <p:spPr bwMode="auto">
            <a:xfrm>
              <a:off x="1038" y="1983"/>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491ECD2A-6CF0-4297-8357-B154AA9ACC87}"/>
                </a:ext>
              </a:extLst>
            </p:cNvPr>
            <p:cNvSpPr>
              <a:spLocks noChangeArrowheads="1"/>
            </p:cNvSpPr>
            <p:nvPr/>
          </p:nvSpPr>
          <p:spPr bwMode="auto">
            <a:xfrm>
              <a:off x="2042" y="1681"/>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84E132EE-590F-49CD-ADF8-8DA8B8D66526}"/>
                </a:ext>
              </a:extLst>
            </p:cNvPr>
            <p:cNvSpPr>
              <a:spLocks noChangeArrowheads="1"/>
            </p:cNvSpPr>
            <p:nvPr/>
          </p:nvSpPr>
          <p:spPr bwMode="auto">
            <a:xfrm>
              <a:off x="2080" y="1690"/>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id="{F69BD622-316B-4955-A244-5A8A4E4E6BD2}"/>
                </a:ext>
              </a:extLst>
            </p:cNvPr>
            <p:cNvSpPr>
              <a:spLocks noChangeArrowheads="1"/>
            </p:cNvSpPr>
            <p:nvPr/>
          </p:nvSpPr>
          <p:spPr bwMode="auto">
            <a:xfrm>
              <a:off x="2111" y="1685"/>
              <a:ext cx="4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Improves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6">
              <a:extLst>
                <a:ext uri="{FF2B5EF4-FFF2-40B4-BE49-F238E27FC236}">
                  <a16:creationId xmlns:a16="http://schemas.microsoft.com/office/drawing/2014/main" id="{E45D6152-78E6-4EE4-9101-AED3D3C33D10}"/>
                </a:ext>
              </a:extLst>
            </p:cNvPr>
            <p:cNvSpPr>
              <a:spLocks noChangeArrowheads="1"/>
            </p:cNvSpPr>
            <p:nvPr/>
          </p:nvSpPr>
          <p:spPr bwMode="auto">
            <a:xfrm>
              <a:off x="2444" y="1685"/>
              <a:ext cx="7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current and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id="{9D3EBE52-D650-42F3-BC15-C7D3704AD2E4}"/>
                </a:ext>
              </a:extLst>
            </p:cNvPr>
            <p:cNvSpPr>
              <a:spLocks noChangeArrowheads="1"/>
            </p:cNvSpPr>
            <p:nvPr/>
          </p:nvSpPr>
          <p:spPr bwMode="auto">
            <a:xfrm>
              <a:off x="3061" y="1685"/>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08">
              <a:extLst>
                <a:ext uri="{FF2B5EF4-FFF2-40B4-BE49-F238E27FC236}">
                  <a16:creationId xmlns:a16="http://schemas.microsoft.com/office/drawing/2014/main" id="{A831A4DA-7C23-4C4E-9237-8756650D7641}"/>
                </a:ext>
              </a:extLst>
            </p:cNvPr>
            <p:cNvSpPr>
              <a:spLocks noChangeArrowheads="1"/>
            </p:cNvSpPr>
            <p:nvPr/>
          </p:nvSpPr>
          <p:spPr bwMode="auto">
            <a:xfrm>
              <a:off x="2111" y="1786"/>
              <a:ext cx="4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space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id="{0F348B77-A6FC-4C6B-B3D9-A264CD45784B}"/>
                </a:ext>
              </a:extLst>
            </p:cNvPr>
            <p:cNvSpPr>
              <a:spLocks noChangeArrowheads="1"/>
            </p:cNvSpPr>
            <p:nvPr/>
          </p:nvSpPr>
          <p:spPr bwMode="auto">
            <a:xfrm>
              <a:off x="2521" y="1786"/>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131EE124-EBF5-4BE6-A8BD-24F99EB61DFD}"/>
                </a:ext>
              </a:extLst>
            </p:cNvPr>
            <p:cNvSpPr>
              <a:spLocks noChangeArrowheads="1"/>
            </p:cNvSpPr>
            <p:nvPr/>
          </p:nvSpPr>
          <p:spPr bwMode="auto">
            <a:xfrm>
              <a:off x="2539" y="1786"/>
              <a:ext cx="54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with addition.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EB3DAC43-B59A-480F-8E4F-47EBA864ED72}"/>
                </a:ext>
              </a:extLst>
            </p:cNvPr>
            <p:cNvSpPr>
              <a:spLocks noChangeArrowheads="1"/>
            </p:cNvSpPr>
            <p:nvPr/>
          </p:nvSpPr>
          <p:spPr bwMode="auto">
            <a:xfrm>
              <a:off x="3007" y="1786"/>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83693D47-7010-4E10-9584-E36105B8413B}"/>
                </a:ext>
              </a:extLst>
            </p:cNvPr>
            <p:cNvSpPr>
              <a:spLocks noChangeArrowheads="1"/>
            </p:cNvSpPr>
            <p:nvPr/>
          </p:nvSpPr>
          <p:spPr bwMode="auto">
            <a:xfrm>
              <a:off x="2111" y="188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id="{BA250918-AE4E-438F-8FF1-703CCE866639}"/>
                </a:ext>
              </a:extLst>
            </p:cNvPr>
            <p:cNvSpPr>
              <a:spLocks noChangeArrowheads="1"/>
            </p:cNvSpPr>
            <p:nvPr/>
          </p:nvSpPr>
          <p:spPr bwMode="auto">
            <a:xfrm>
              <a:off x="3303" y="1681"/>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25835752-41F8-4334-A264-729CA7CCA1C2}"/>
                </a:ext>
              </a:extLst>
            </p:cNvPr>
            <p:cNvSpPr>
              <a:spLocks noChangeArrowheads="1"/>
            </p:cNvSpPr>
            <p:nvPr/>
          </p:nvSpPr>
          <p:spPr bwMode="auto">
            <a:xfrm>
              <a:off x="3340" y="1690"/>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B155CE87-084A-44A4-B31A-8612B9BC2AA7}"/>
                </a:ext>
              </a:extLst>
            </p:cNvPr>
            <p:cNvSpPr>
              <a:spLocks noChangeArrowheads="1"/>
            </p:cNvSpPr>
            <p:nvPr/>
          </p:nvSpPr>
          <p:spPr bwMode="auto">
            <a:xfrm>
              <a:off x="3371" y="1685"/>
              <a:ext cx="24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None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6206E35D-4BD5-4583-8E50-37210238B357}"/>
                </a:ext>
              </a:extLst>
            </p:cNvPr>
            <p:cNvSpPr>
              <a:spLocks noChangeArrowheads="1"/>
            </p:cNvSpPr>
            <p:nvPr/>
          </p:nvSpPr>
          <p:spPr bwMode="auto">
            <a:xfrm>
              <a:off x="3553" y="1685"/>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26A3F08A-340D-4653-99F5-71CFD5D18764}"/>
                </a:ext>
              </a:extLst>
            </p:cNvPr>
            <p:cNvSpPr>
              <a:spLocks noChangeArrowheads="1"/>
            </p:cNvSpPr>
            <p:nvPr/>
          </p:nvSpPr>
          <p:spPr bwMode="auto">
            <a:xfrm>
              <a:off x="3371" y="1786"/>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B9063DE3-C19D-409A-88FE-4A4A4F37AA1B}"/>
                </a:ext>
              </a:extLst>
            </p:cNvPr>
            <p:cNvSpPr>
              <a:spLocks noChangeArrowheads="1"/>
            </p:cNvSpPr>
            <p:nvPr/>
          </p:nvSpPr>
          <p:spPr bwMode="auto">
            <a:xfrm>
              <a:off x="4388" y="1682"/>
              <a:ext cx="59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Recommended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05B343A9-4CED-49E6-BA6C-206DF00E576C}"/>
                </a:ext>
              </a:extLst>
            </p:cNvPr>
            <p:cNvSpPr>
              <a:spLocks noChangeArrowheads="1"/>
            </p:cNvSpPr>
            <p:nvPr/>
          </p:nvSpPr>
          <p:spPr bwMode="auto">
            <a:xfrm>
              <a:off x="4906" y="1682"/>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656FA581-07C6-4600-8502-2533E0133E99}"/>
                </a:ext>
              </a:extLst>
            </p:cNvPr>
            <p:cNvSpPr>
              <a:spLocks noChangeArrowheads="1"/>
            </p:cNvSpPr>
            <p:nvPr/>
          </p:nvSpPr>
          <p:spPr bwMode="auto">
            <a:xfrm>
              <a:off x="4924" y="1682"/>
              <a:ext cx="4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for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1F747616-90D8-4254-9475-B30CE9F855DF}"/>
                </a:ext>
              </a:extLst>
            </p:cNvPr>
            <p:cNvSpPr>
              <a:spLocks noChangeArrowheads="1"/>
            </p:cNvSpPr>
            <p:nvPr/>
          </p:nvSpPr>
          <p:spPr bwMode="auto">
            <a:xfrm>
              <a:off x="5257" y="1682"/>
              <a:ext cx="7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4DC48073-4D19-4806-8213-0FE8D056B58E}"/>
                </a:ext>
              </a:extLst>
            </p:cNvPr>
            <p:cNvSpPr>
              <a:spLocks noChangeArrowheads="1"/>
            </p:cNvSpPr>
            <p:nvPr/>
          </p:nvSpPr>
          <p:spPr bwMode="auto">
            <a:xfrm>
              <a:off x="5279" y="1682"/>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5107CDAB-A4AF-4F6E-A99C-52131744E28C}"/>
                </a:ext>
              </a:extLst>
            </p:cNvPr>
            <p:cNvSpPr>
              <a:spLocks noChangeArrowheads="1"/>
            </p:cNvSpPr>
            <p:nvPr/>
          </p:nvSpPr>
          <p:spPr bwMode="auto">
            <a:xfrm>
              <a:off x="4388" y="1872"/>
              <a:ext cx="9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ADC17044-307F-4040-A4CF-344F3B8116F7}"/>
                </a:ext>
              </a:extLst>
            </p:cNvPr>
            <p:cNvSpPr>
              <a:spLocks noChangeArrowheads="1"/>
            </p:cNvSpPr>
            <p:nvPr/>
          </p:nvSpPr>
          <p:spPr bwMode="auto">
            <a:xfrm>
              <a:off x="4426" y="1881"/>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1BE63022-414B-4D8E-9986-CE6C2D27480D}"/>
                </a:ext>
              </a:extLst>
            </p:cNvPr>
            <p:cNvSpPr>
              <a:spLocks noChangeArrowheads="1"/>
            </p:cNvSpPr>
            <p:nvPr/>
          </p:nvSpPr>
          <p:spPr bwMode="auto">
            <a:xfrm>
              <a:off x="4456" y="1876"/>
              <a:ext cx="1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Provides needed space for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id="{77EDDD73-0423-49B5-A586-EF0251B7EB49}"/>
                </a:ext>
              </a:extLst>
            </p:cNvPr>
            <p:cNvSpPr>
              <a:spLocks noChangeArrowheads="1"/>
            </p:cNvSpPr>
            <p:nvPr/>
          </p:nvSpPr>
          <p:spPr bwMode="auto">
            <a:xfrm>
              <a:off x="4456" y="1977"/>
              <a:ext cx="9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growth of the Department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B8787B04-85F6-42AB-8C8F-F7657C5C5EA9}"/>
                </a:ext>
              </a:extLst>
            </p:cNvPr>
            <p:cNvSpPr>
              <a:spLocks noChangeArrowheads="1"/>
            </p:cNvSpPr>
            <p:nvPr/>
          </p:nvSpPr>
          <p:spPr bwMode="auto">
            <a:xfrm>
              <a:off x="5344" y="197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F0870895-C019-4FF2-B6F7-03C5424BF12F}"/>
                </a:ext>
              </a:extLst>
            </p:cNvPr>
            <p:cNvSpPr>
              <a:spLocks noChangeArrowheads="1"/>
            </p:cNvSpPr>
            <p:nvPr/>
          </p:nvSpPr>
          <p:spPr bwMode="auto">
            <a:xfrm>
              <a:off x="4456" y="2078"/>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id="{031DEBD1-752A-4F65-96FB-321567EF812D}"/>
                </a:ext>
              </a:extLst>
            </p:cNvPr>
            <p:cNvSpPr>
              <a:spLocks noChangeArrowheads="1"/>
            </p:cNvSpPr>
            <p:nvPr/>
          </p:nvSpPr>
          <p:spPr bwMode="auto">
            <a:xfrm>
              <a:off x="165" y="167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0">
              <a:extLst>
                <a:ext uri="{FF2B5EF4-FFF2-40B4-BE49-F238E27FC236}">
                  <a16:creationId xmlns:a16="http://schemas.microsoft.com/office/drawing/2014/main" id="{3EC10B5F-0710-48CB-822D-2C4A08B1B3C9}"/>
                </a:ext>
              </a:extLst>
            </p:cNvPr>
            <p:cNvSpPr>
              <a:spLocks noChangeArrowheads="1"/>
            </p:cNvSpPr>
            <p:nvPr/>
          </p:nvSpPr>
          <p:spPr bwMode="auto">
            <a:xfrm>
              <a:off x="169" y="1678"/>
              <a:ext cx="31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1">
              <a:extLst>
                <a:ext uri="{FF2B5EF4-FFF2-40B4-BE49-F238E27FC236}">
                  <a16:creationId xmlns:a16="http://schemas.microsoft.com/office/drawing/2014/main" id="{3AE97058-FF08-49F5-9EAA-D7406958654D}"/>
                </a:ext>
              </a:extLst>
            </p:cNvPr>
            <p:cNvSpPr>
              <a:spLocks noChangeArrowheads="1"/>
            </p:cNvSpPr>
            <p:nvPr/>
          </p:nvSpPr>
          <p:spPr bwMode="auto">
            <a:xfrm>
              <a:off x="484" y="167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2">
              <a:extLst>
                <a:ext uri="{FF2B5EF4-FFF2-40B4-BE49-F238E27FC236}">
                  <a16:creationId xmlns:a16="http://schemas.microsoft.com/office/drawing/2014/main" id="{BE3B02C3-91C3-43F2-82E3-95FD2FF8868B}"/>
                </a:ext>
              </a:extLst>
            </p:cNvPr>
            <p:cNvSpPr>
              <a:spLocks noChangeArrowheads="1"/>
            </p:cNvSpPr>
            <p:nvPr/>
          </p:nvSpPr>
          <p:spPr bwMode="auto">
            <a:xfrm>
              <a:off x="487" y="1678"/>
              <a:ext cx="151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3">
              <a:extLst>
                <a:ext uri="{FF2B5EF4-FFF2-40B4-BE49-F238E27FC236}">
                  <a16:creationId xmlns:a16="http://schemas.microsoft.com/office/drawing/2014/main" id="{630F924C-CAA9-42C2-ABC5-98B21F81EA45}"/>
                </a:ext>
              </a:extLst>
            </p:cNvPr>
            <p:cNvSpPr>
              <a:spLocks noChangeArrowheads="1"/>
            </p:cNvSpPr>
            <p:nvPr/>
          </p:nvSpPr>
          <p:spPr bwMode="auto">
            <a:xfrm>
              <a:off x="2001" y="167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4">
              <a:extLst>
                <a:ext uri="{FF2B5EF4-FFF2-40B4-BE49-F238E27FC236}">
                  <a16:creationId xmlns:a16="http://schemas.microsoft.com/office/drawing/2014/main" id="{63903148-7C54-4B79-B683-2C255C0ED848}"/>
                </a:ext>
              </a:extLst>
            </p:cNvPr>
            <p:cNvSpPr>
              <a:spLocks noChangeArrowheads="1"/>
            </p:cNvSpPr>
            <p:nvPr/>
          </p:nvSpPr>
          <p:spPr bwMode="auto">
            <a:xfrm>
              <a:off x="2005" y="1678"/>
              <a:ext cx="125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5">
              <a:extLst>
                <a:ext uri="{FF2B5EF4-FFF2-40B4-BE49-F238E27FC236}">
                  <a16:creationId xmlns:a16="http://schemas.microsoft.com/office/drawing/2014/main" id="{361A61BC-8992-4CB4-AC57-055151F6E0E4}"/>
                </a:ext>
              </a:extLst>
            </p:cNvPr>
            <p:cNvSpPr>
              <a:spLocks noChangeArrowheads="1"/>
            </p:cNvSpPr>
            <p:nvPr/>
          </p:nvSpPr>
          <p:spPr bwMode="auto">
            <a:xfrm>
              <a:off x="3259" y="167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6">
              <a:extLst>
                <a:ext uri="{FF2B5EF4-FFF2-40B4-BE49-F238E27FC236}">
                  <a16:creationId xmlns:a16="http://schemas.microsoft.com/office/drawing/2014/main" id="{6C31B6FE-A3E4-47F6-AECB-57100252FC4B}"/>
                </a:ext>
              </a:extLst>
            </p:cNvPr>
            <p:cNvSpPr>
              <a:spLocks noChangeArrowheads="1"/>
            </p:cNvSpPr>
            <p:nvPr/>
          </p:nvSpPr>
          <p:spPr bwMode="auto">
            <a:xfrm>
              <a:off x="3263" y="1678"/>
              <a:ext cx="108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7">
              <a:extLst>
                <a:ext uri="{FF2B5EF4-FFF2-40B4-BE49-F238E27FC236}">
                  <a16:creationId xmlns:a16="http://schemas.microsoft.com/office/drawing/2014/main" id="{178EBF73-EA9B-4AA0-8099-6CD9E6540866}"/>
                </a:ext>
              </a:extLst>
            </p:cNvPr>
            <p:cNvSpPr>
              <a:spLocks noChangeArrowheads="1"/>
            </p:cNvSpPr>
            <p:nvPr/>
          </p:nvSpPr>
          <p:spPr bwMode="auto">
            <a:xfrm>
              <a:off x="4345" y="167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8">
              <a:extLst>
                <a:ext uri="{FF2B5EF4-FFF2-40B4-BE49-F238E27FC236}">
                  <a16:creationId xmlns:a16="http://schemas.microsoft.com/office/drawing/2014/main" id="{E4EB436D-105F-44D9-94CC-8C84BEC3EAE9}"/>
                </a:ext>
              </a:extLst>
            </p:cNvPr>
            <p:cNvSpPr>
              <a:spLocks noChangeArrowheads="1"/>
            </p:cNvSpPr>
            <p:nvPr/>
          </p:nvSpPr>
          <p:spPr bwMode="auto">
            <a:xfrm>
              <a:off x="4348" y="1678"/>
              <a:ext cx="121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9">
              <a:extLst>
                <a:ext uri="{FF2B5EF4-FFF2-40B4-BE49-F238E27FC236}">
                  <a16:creationId xmlns:a16="http://schemas.microsoft.com/office/drawing/2014/main" id="{7339EE37-7EEC-4660-9783-C2C28D580A9C}"/>
                </a:ext>
              </a:extLst>
            </p:cNvPr>
            <p:cNvSpPr>
              <a:spLocks noChangeArrowheads="1"/>
            </p:cNvSpPr>
            <p:nvPr/>
          </p:nvSpPr>
          <p:spPr bwMode="auto">
            <a:xfrm>
              <a:off x="5562" y="167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0">
              <a:extLst>
                <a:ext uri="{FF2B5EF4-FFF2-40B4-BE49-F238E27FC236}">
                  <a16:creationId xmlns:a16="http://schemas.microsoft.com/office/drawing/2014/main" id="{CAFAEEF1-9561-4316-99FF-D48C5DC90312}"/>
                </a:ext>
              </a:extLst>
            </p:cNvPr>
            <p:cNvSpPr>
              <a:spLocks noChangeArrowheads="1"/>
            </p:cNvSpPr>
            <p:nvPr/>
          </p:nvSpPr>
          <p:spPr bwMode="auto">
            <a:xfrm>
              <a:off x="165" y="1681"/>
              <a:ext cx="4" cy="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1">
              <a:extLst>
                <a:ext uri="{FF2B5EF4-FFF2-40B4-BE49-F238E27FC236}">
                  <a16:creationId xmlns:a16="http://schemas.microsoft.com/office/drawing/2014/main" id="{8ECF64AB-45E3-409E-92BD-B11ADD0DAA71}"/>
                </a:ext>
              </a:extLst>
            </p:cNvPr>
            <p:cNvSpPr>
              <a:spLocks noChangeArrowheads="1"/>
            </p:cNvSpPr>
            <p:nvPr/>
          </p:nvSpPr>
          <p:spPr bwMode="auto">
            <a:xfrm>
              <a:off x="165" y="217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2">
              <a:extLst>
                <a:ext uri="{FF2B5EF4-FFF2-40B4-BE49-F238E27FC236}">
                  <a16:creationId xmlns:a16="http://schemas.microsoft.com/office/drawing/2014/main" id="{55235F95-2573-46F4-BF03-73DED5ED604B}"/>
                </a:ext>
              </a:extLst>
            </p:cNvPr>
            <p:cNvSpPr>
              <a:spLocks noChangeArrowheads="1"/>
            </p:cNvSpPr>
            <p:nvPr/>
          </p:nvSpPr>
          <p:spPr bwMode="auto">
            <a:xfrm>
              <a:off x="165" y="217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3">
              <a:extLst>
                <a:ext uri="{FF2B5EF4-FFF2-40B4-BE49-F238E27FC236}">
                  <a16:creationId xmlns:a16="http://schemas.microsoft.com/office/drawing/2014/main" id="{782A04D6-D2BA-4DBA-BCDC-35481D1ECC93}"/>
                </a:ext>
              </a:extLst>
            </p:cNvPr>
            <p:cNvSpPr>
              <a:spLocks noChangeArrowheads="1"/>
            </p:cNvSpPr>
            <p:nvPr/>
          </p:nvSpPr>
          <p:spPr bwMode="auto">
            <a:xfrm>
              <a:off x="169" y="2179"/>
              <a:ext cx="31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4">
              <a:extLst>
                <a:ext uri="{FF2B5EF4-FFF2-40B4-BE49-F238E27FC236}">
                  <a16:creationId xmlns:a16="http://schemas.microsoft.com/office/drawing/2014/main" id="{57078E59-28A2-418D-9A01-ADE19164F1F2}"/>
                </a:ext>
              </a:extLst>
            </p:cNvPr>
            <p:cNvSpPr>
              <a:spLocks noChangeArrowheads="1"/>
            </p:cNvSpPr>
            <p:nvPr/>
          </p:nvSpPr>
          <p:spPr bwMode="auto">
            <a:xfrm>
              <a:off x="484" y="1681"/>
              <a:ext cx="3" cy="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5">
              <a:extLst>
                <a:ext uri="{FF2B5EF4-FFF2-40B4-BE49-F238E27FC236}">
                  <a16:creationId xmlns:a16="http://schemas.microsoft.com/office/drawing/2014/main" id="{BF8A2BD6-9AFE-4EEA-BC25-1A10AF864EF1}"/>
                </a:ext>
              </a:extLst>
            </p:cNvPr>
            <p:cNvSpPr>
              <a:spLocks noChangeArrowheads="1"/>
            </p:cNvSpPr>
            <p:nvPr/>
          </p:nvSpPr>
          <p:spPr bwMode="auto">
            <a:xfrm>
              <a:off x="484" y="21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6">
              <a:extLst>
                <a:ext uri="{FF2B5EF4-FFF2-40B4-BE49-F238E27FC236}">
                  <a16:creationId xmlns:a16="http://schemas.microsoft.com/office/drawing/2014/main" id="{4EB9448C-37C0-4297-AAB5-CCC54F2DAD01}"/>
                </a:ext>
              </a:extLst>
            </p:cNvPr>
            <p:cNvSpPr>
              <a:spLocks noChangeArrowheads="1"/>
            </p:cNvSpPr>
            <p:nvPr/>
          </p:nvSpPr>
          <p:spPr bwMode="auto">
            <a:xfrm>
              <a:off x="487" y="2179"/>
              <a:ext cx="151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7">
              <a:extLst>
                <a:ext uri="{FF2B5EF4-FFF2-40B4-BE49-F238E27FC236}">
                  <a16:creationId xmlns:a16="http://schemas.microsoft.com/office/drawing/2014/main" id="{03F8C6AD-A1B8-4E60-A9C8-23E8A539A8B4}"/>
                </a:ext>
              </a:extLst>
            </p:cNvPr>
            <p:cNvSpPr>
              <a:spLocks noChangeArrowheads="1"/>
            </p:cNvSpPr>
            <p:nvPr/>
          </p:nvSpPr>
          <p:spPr bwMode="auto">
            <a:xfrm>
              <a:off x="2001" y="1681"/>
              <a:ext cx="4" cy="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8">
              <a:extLst>
                <a:ext uri="{FF2B5EF4-FFF2-40B4-BE49-F238E27FC236}">
                  <a16:creationId xmlns:a16="http://schemas.microsoft.com/office/drawing/2014/main" id="{D2FBDDED-CC3D-43A0-BA2D-02FC8F0210FD}"/>
                </a:ext>
              </a:extLst>
            </p:cNvPr>
            <p:cNvSpPr>
              <a:spLocks noChangeArrowheads="1"/>
            </p:cNvSpPr>
            <p:nvPr/>
          </p:nvSpPr>
          <p:spPr bwMode="auto">
            <a:xfrm>
              <a:off x="2001" y="217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49">
              <a:extLst>
                <a:ext uri="{FF2B5EF4-FFF2-40B4-BE49-F238E27FC236}">
                  <a16:creationId xmlns:a16="http://schemas.microsoft.com/office/drawing/2014/main" id="{294116E8-3C95-461B-96F3-290F97888443}"/>
                </a:ext>
              </a:extLst>
            </p:cNvPr>
            <p:cNvSpPr>
              <a:spLocks noChangeArrowheads="1"/>
            </p:cNvSpPr>
            <p:nvPr/>
          </p:nvSpPr>
          <p:spPr bwMode="auto">
            <a:xfrm>
              <a:off x="2005" y="2179"/>
              <a:ext cx="125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0">
              <a:extLst>
                <a:ext uri="{FF2B5EF4-FFF2-40B4-BE49-F238E27FC236}">
                  <a16:creationId xmlns:a16="http://schemas.microsoft.com/office/drawing/2014/main" id="{313D1F44-319A-4F08-A33C-497ACD04CFAC}"/>
                </a:ext>
              </a:extLst>
            </p:cNvPr>
            <p:cNvSpPr>
              <a:spLocks noChangeArrowheads="1"/>
            </p:cNvSpPr>
            <p:nvPr/>
          </p:nvSpPr>
          <p:spPr bwMode="auto">
            <a:xfrm>
              <a:off x="3259" y="1681"/>
              <a:ext cx="4" cy="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1">
              <a:extLst>
                <a:ext uri="{FF2B5EF4-FFF2-40B4-BE49-F238E27FC236}">
                  <a16:creationId xmlns:a16="http://schemas.microsoft.com/office/drawing/2014/main" id="{97F63548-9C3E-47EF-82B2-0F425F6C0106}"/>
                </a:ext>
              </a:extLst>
            </p:cNvPr>
            <p:cNvSpPr>
              <a:spLocks noChangeArrowheads="1"/>
            </p:cNvSpPr>
            <p:nvPr/>
          </p:nvSpPr>
          <p:spPr bwMode="auto">
            <a:xfrm>
              <a:off x="3259" y="217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2">
              <a:extLst>
                <a:ext uri="{FF2B5EF4-FFF2-40B4-BE49-F238E27FC236}">
                  <a16:creationId xmlns:a16="http://schemas.microsoft.com/office/drawing/2014/main" id="{22B3F8DC-298F-4C5C-84C0-894AA4E2C9D1}"/>
                </a:ext>
              </a:extLst>
            </p:cNvPr>
            <p:cNvSpPr>
              <a:spLocks noChangeArrowheads="1"/>
            </p:cNvSpPr>
            <p:nvPr/>
          </p:nvSpPr>
          <p:spPr bwMode="auto">
            <a:xfrm>
              <a:off x="3263" y="2179"/>
              <a:ext cx="108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53">
              <a:extLst>
                <a:ext uri="{FF2B5EF4-FFF2-40B4-BE49-F238E27FC236}">
                  <a16:creationId xmlns:a16="http://schemas.microsoft.com/office/drawing/2014/main" id="{EA9DC114-6038-4901-8527-BE3DDC3F2442}"/>
                </a:ext>
              </a:extLst>
            </p:cNvPr>
            <p:cNvSpPr>
              <a:spLocks noChangeArrowheads="1"/>
            </p:cNvSpPr>
            <p:nvPr/>
          </p:nvSpPr>
          <p:spPr bwMode="auto">
            <a:xfrm>
              <a:off x="4345" y="1681"/>
              <a:ext cx="3" cy="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54">
              <a:extLst>
                <a:ext uri="{FF2B5EF4-FFF2-40B4-BE49-F238E27FC236}">
                  <a16:creationId xmlns:a16="http://schemas.microsoft.com/office/drawing/2014/main" id="{58AB450E-5744-400F-BE6A-D98F90C46AFA}"/>
                </a:ext>
              </a:extLst>
            </p:cNvPr>
            <p:cNvSpPr>
              <a:spLocks noChangeArrowheads="1"/>
            </p:cNvSpPr>
            <p:nvPr/>
          </p:nvSpPr>
          <p:spPr bwMode="auto">
            <a:xfrm>
              <a:off x="4345" y="21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5">
              <a:extLst>
                <a:ext uri="{FF2B5EF4-FFF2-40B4-BE49-F238E27FC236}">
                  <a16:creationId xmlns:a16="http://schemas.microsoft.com/office/drawing/2014/main" id="{9299CD14-015C-48F5-BDCD-58331636A078}"/>
                </a:ext>
              </a:extLst>
            </p:cNvPr>
            <p:cNvSpPr>
              <a:spLocks noChangeArrowheads="1"/>
            </p:cNvSpPr>
            <p:nvPr/>
          </p:nvSpPr>
          <p:spPr bwMode="auto">
            <a:xfrm>
              <a:off x="4348" y="2179"/>
              <a:ext cx="121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6">
              <a:extLst>
                <a:ext uri="{FF2B5EF4-FFF2-40B4-BE49-F238E27FC236}">
                  <a16:creationId xmlns:a16="http://schemas.microsoft.com/office/drawing/2014/main" id="{989D0B08-AFA9-484D-B434-BB940DA492B4}"/>
                </a:ext>
              </a:extLst>
            </p:cNvPr>
            <p:cNvSpPr>
              <a:spLocks noChangeArrowheads="1"/>
            </p:cNvSpPr>
            <p:nvPr/>
          </p:nvSpPr>
          <p:spPr bwMode="auto">
            <a:xfrm>
              <a:off x="5562" y="1681"/>
              <a:ext cx="3" cy="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7">
              <a:extLst>
                <a:ext uri="{FF2B5EF4-FFF2-40B4-BE49-F238E27FC236}">
                  <a16:creationId xmlns:a16="http://schemas.microsoft.com/office/drawing/2014/main" id="{301E6451-C34C-42F2-B4E4-04E3B45E2BC7}"/>
                </a:ext>
              </a:extLst>
            </p:cNvPr>
            <p:cNvSpPr>
              <a:spLocks noChangeArrowheads="1"/>
            </p:cNvSpPr>
            <p:nvPr/>
          </p:nvSpPr>
          <p:spPr bwMode="auto">
            <a:xfrm>
              <a:off x="5562" y="21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8">
              <a:extLst>
                <a:ext uri="{FF2B5EF4-FFF2-40B4-BE49-F238E27FC236}">
                  <a16:creationId xmlns:a16="http://schemas.microsoft.com/office/drawing/2014/main" id="{F6405889-D407-4CB1-A3DB-AE78541545EA}"/>
                </a:ext>
              </a:extLst>
            </p:cNvPr>
            <p:cNvSpPr>
              <a:spLocks noChangeArrowheads="1"/>
            </p:cNvSpPr>
            <p:nvPr/>
          </p:nvSpPr>
          <p:spPr bwMode="auto">
            <a:xfrm>
              <a:off x="5562" y="217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9">
              <a:extLst>
                <a:ext uri="{FF2B5EF4-FFF2-40B4-BE49-F238E27FC236}">
                  <a16:creationId xmlns:a16="http://schemas.microsoft.com/office/drawing/2014/main" id="{8CCEC4CB-E158-42C6-AC90-87412771ED92}"/>
                </a:ext>
              </a:extLst>
            </p:cNvPr>
            <p:cNvSpPr>
              <a:spLocks noChangeArrowheads="1"/>
            </p:cNvSpPr>
            <p:nvPr/>
          </p:nvSpPr>
          <p:spPr bwMode="auto">
            <a:xfrm>
              <a:off x="165" y="2183"/>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216183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
        <p:nvSpPr>
          <p:cNvPr id="2" name="TextBox 1">
            <a:extLst>
              <a:ext uri="{FF2B5EF4-FFF2-40B4-BE49-F238E27FC236}">
                <a16:creationId xmlns:a16="http://schemas.microsoft.com/office/drawing/2014/main" id="{E44A19BB-03D9-4A1C-B9C2-B06364F6CB98}"/>
              </a:ext>
            </a:extLst>
          </p:cNvPr>
          <p:cNvSpPr txBox="1"/>
          <p:nvPr/>
        </p:nvSpPr>
        <p:spPr>
          <a:xfrm>
            <a:off x="6640570" y="340702"/>
            <a:ext cx="1791253" cy="369332"/>
          </a:xfrm>
          <a:prstGeom prst="rect">
            <a:avLst/>
          </a:prstGeom>
          <a:noFill/>
        </p:spPr>
        <p:txBody>
          <a:bodyPr wrap="square" rtlCol="0">
            <a:spAutoFit/>
          </a:bodyPr>
          <a:lstStyle/>
          <a:p>
            <a:pPr algn="r"/>
            <a:r>
              <a:rPr lang="en-US" b="1" dirty="0"/>
              <a:t>DPW</a:t>
            </a:r>
          </a:p>
        </p:txBody>
      </p:sp>
      <p:pic>
        <p:nvPicPr>
          <p:cNvPr id="6" name="Picture 5" descr="Table&#10;&#10;Description automatically generated">
            <a:extLst>
              <a:ext uri="{FF2B5EF4-FFF2-40B4-BE49-F238E27FC236}">
                <a16:creationId xmlns:a16="http://schemas.microsoft.com/office/drawing/2014/main" id="{4F4B455A-24A0-4B65-BEA6-65E51C55F6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94" t="5334" r="4154" b="51999"/>
          <a:stretch/>
        </p:blipFill>
        <p:spPr>
          <a:xfrm>
            <a:off x="502920" y="1014412"/>
            <a:ext cx="8138160" cy="2926080"/>
          </a:xfrm>
          <a:prstGeom prst="rect">
            <a:avLst/>
          </a:prstGeom>
        </p:spPr>
      </p:pic>
    </p:spTree>
    <p:extLst>
      <p:ext uri="{BB962C8B-B14F-4D97-AF65-F5344CB8AC3E}">
        <p14:creationId xmlns:p14="http://schemas.microsoft.com/office/powerpoint/2010/main" val="118032144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 name="Title 1"/>
          <p:cNvSpPr>
            <a:spLocks noGrp="1"/>
          </p:cNvSpPr>
          <p:nvPr>
            <p:ph type="ctrTitle"/>
          </p:nvPr>
        </p:nvSpPr>
        <p:spPr>
          <a:xfrm>
            <a:off x="1844549" y="2733872"/>
            <a:ext cx="5445251" cy="656696"/>
          </a:xfrm>
        </p:spPr>
        <p:txBody>
          <a:bodyPr>
            <a:normAutofit/>
          </a:bodyPr>
          <a:lstStyle/>
          <a:p>
            <a:r>
              <a:rPr lang="en-US" sz="3600" dirty="0">
                <a:latin typeface="ZapfHumnst BT" panose="020B0502050508020304" pitchFamily="34" charset="0"/>
              </a:rPr>
              <a:t>End of Summary</a:t>
            </a:r>
          </a:p>
        </p:txBody>
      </p:sp>
      <p:sp>
        <p:nvSpPr>
          <p:cNvPr id="5" name="Footer Placeholder 4"/>
          <p:cNvSpPr>
            <a:spLocks noGrp="1"/>
          </p:cNvSpPr>
          <p:nvPr>
            <p:ph type="ftr" sz="quarter" idx="11"/>
          </p:nvPr>
        </p:nvSpPr>
        <p:spPr>
          <a:xfrm>
            <a:off x="199370" y="6104390"/>
            <a:ext cx="134368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spTree>
    <p:extLst>
      <p:ext uri="{BB962C8B-B14F-4D97-AF65-F5344CB8AC3E}">
        <p14:creationId xmlns:p14="http://schemas.microsoft.com/office/powerpoint/2010/main" val="82116021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G|R|L|</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0ED1AE0-600E-4135-8711-7879D9166333}"/>
              </a:ext>
            </a:extLst>
          </p:cNvPr>
          <p:cNvSpPr>
            <a:spLocks noGrp="1"/>
          </p:cNvSpPr>
          <p:nvPr>
            <p:ph type="ctrTitle"/>
          </p:nvPr>
        </p:nvSpPr>
        <p:spPr>
          <a:xfrm>
            <a:off x="2848708" y="562707"/>
            <a:ext cx="3086100" cy="467824"/>
          </a:xfrm>
        </p:spPr>
        <p:txBody>
          <a:bodyPr>
            <a:normAutofit fontScale="90000"/>
          </a:bodyPr>
          <a:lstStyle/>
          <a:p>
            <a:r>
              <a:rPr lang="en-US" sz="2800" b="1" dirty="0"/>
              <a:t>Immediate Projects</a:t>
            </a:r>
          </a:p>
        </p:txBody>
      </p:sp>
      <p:graphicFrame>
        <p:nvGraphicFramePr>
          <p:cNvPr id="6" name="Table 6">
            <a:extLst>
              <a:ext uri="{FF2B5EF4-FFF2-40B4-BE49-F238E27FC236}">
                <a16:creationId xmlns:a16="http://schemas.microsoft.com/office/drawing/2014/main" id="{521BA26C-5CCC-4DA1-8590-CE600432C379}"/>
              </a:ext>
            </a:extLst>
          </p:cNvPr>
          <p:cNvGraphicFramePr>
            <a:graphicFrameLocks noGrp="1"/>
          </p:cNvGraphicFramePr>
          <p:nvPr>
            <p:extLst>
              <p:ext uri="{D42A27DB-BD31-4B8C-83A1-F6EECF244321}">
                <p14:modId xmlns:p14="http://schemas.microsoft.com/office/powerpoint/2010/main" val="1199853593"/>
              </p:ext>
            </p:extLst>
          </p:nvPr>
        </p:nvGraphicFramePr>
        <p:xfrm>
          <a:off x="422031" y="1115646"/>
          <a:ext cx="8291146" cy="2103120"/>
        </p:xfrm>
        <a:graphic>
          <a:graphicData uri="http://schemas.openxmlformats.org/drawingml/2006/table">
            <a:tbl>
              <a:tblPr firstRow="1" bandRow="1">
                <a:tableStyleId>{5C22544A-7EE6-4342-B048-85BDC9FD1C3A}</a:tableStyleId>
              </a:tblPr>
              <a:tblGrid>
                <a:gridCol w="1582615">
                  <a:extLst>
                    <a:ext uri="{9D8B030D-6E8A-4147-A177-3AD203B41FA5}">
                      <a16:colId xmlns:a16="http://schemas.microsoft.com/office/drawing/2014/main" val="602509754"/>
                    </a:ext>
                  </a:extLst>
                </a:gridCol>
                <a:gridCol w="4378569">
                  <a:extLst>
                    <a:ext uri="{9D8B030D-6E8A-4147-A177-3AD203B41FA5}">
                      <a16:colId xmlns:a16="http://schemas.microsoft.com/office/drawing/2014/main" val="1802786202"/>
                    </a:ext>
                  </a:extLst>
                </a:gridCol>
                <a:gridCol w="2329962">
                  <a:extLst>
                    <a:ext uri="{9D8B030D-6E8A-4147-A177-3AD203B41FA5}">
                      <a16:colId xmlns:a16="http://schemas.microsoft.com/office/drawing/2014/main" val="2766288653"/>
                    </a:ext>
                  </a:extLst>
                </a:gridCol>
              </a:tblGrid>
              <a:tr h="370840">
                <a:tc>
                  <a:txBody>
                    <a:bodyPr/>
                    <a:lstStyle/>
                    <a:p>
                      <a:r>
                        <a:rPr lang="en-US" sz="1400" dirty="0">
                          <a:solidFill>
                            <a:schemeClr val="tx1"/>
                          </a:solidFill>
                        </a:rPr>
                        <a:t>DPW HQ/ Highway Garage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solidFill>
                            <a:schemeClr val="tx1"/>
                          </a:solidFill>
                        </a:rPr>
                        <a:t>Implement repairs to  roof system under existing warranty;</a:t>
                      </a:r>
                    </a:p>
                    <a:p>
                      <a:pPr marL="285750" indent="-285750">
                        <a:buFont typeface="Arial" panose="020B0604020202020204" pitchFamily="34" charset="0"/>
                        <a:buChar char="•"/>
                      </a:pPr>
                      <a:r>
                        <a:rPr lang="en-US" sz="1400" dirty="0">
                          <a:solidFill>
                            <a:schemeClr val="tx1"/>
                          </a:solidFill>
                        </a:rPr>
                        <a:t>Implement program of exterior sealant replacement;</a:t>
                      </a:r>
                    </a:p>
                    <a:p>
                      <a:pPr marL="285750" indent="-285750">
                        <a:buFont typeface="Arial" panose="020B0604020202020204" pitchFamily="34" charset="0"/>
                        <a:buChar char="•"/>
                      </a:pPr>
                      <a:r>
                        <a:rPr lang="en-US" sz="1400" dirty="0">
                          <a:solidFill>
                            <a:schemeClr val="tx1"/>
                          </a:solidFill>
                        </a:rPr>
                        <a:t>Repair damaged interior gypsum wall finish;</a:t>
                      </a:r>
                    </a:p>
                    <a:p>
                      <a:pPr marL="285750" indent="-285750">
                        <a:buFont typeface="Arial" panose="020B0604020202020204" pitchFamily="34" charset="0"/>
                        <a:buChar char="•"/>
                      </a:pPr>
                      <a:r>
                        <a:rPr lang="en-US" sz="1400" dirty="0">
                          <a:solidFill>
                            <a:schemeClr val="tx1"/>
                          </a:solidFill>
                        </a:rPr>
                        <a:t>Repair and cap concrete filled steel bollards.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05031"/>
                  </a:ext>
                </a:extLst>
              </a:tr>
              <a:tr h="370840">
                <a:tc>
                  <a:txBody>
                    <a:bodyPr/>
                    <a:lstStyle/>
                    <a:p>
                      <a:r>
                        <a:rPr lang="en-US" sz="1400" b="1" dirty="0">
                          <a:solidFill>
                            <a:schemeClr val="tx1"/>
                          </a:solidFill>
                        </a:rPr>
                        <a:t>Congregational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Shore up existing belfry tower (currently leaning back) and initiate a further structural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Further recommendations are contingent on a decision regarding the future use of the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850737"/>
                  </a:ext>
                </a:extLst>
              </a:tr>
            </a:tbl>
          </a:graphicData>
        </a:graphic>
      </p:graphicFrame>
    </p:spTree>
    <p:extLst>
      <p:ext uri="{BB962C8B-B14F-4D97-AF65-F5344CB8AC3E}">
        <p14:creationId xmlns:p14="http://schemas.microsoft.com/office/powerpoint/2010/main" val="361318778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G|R|L|</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EFBB0F9-F250-4A4A-A3C2-1C7A72D40BDD}"/>
              </a:ext>
            </a:extLst>
          </p:cNvPr>
          <p:cNvSpPr>
            <a:spLocks noGrp="1"/>
          </p:cNvSpPr>
          <p:nvPr>
            <p:ph type="ctrTitle"/>
          </p:nvPr>
        </p:nvSpPr>
        <p:spPr>
          <a:xfrm>
            <a:off x="700088" y="1122363"/>
            <a:ext cx="7758112" cy="577850"/>
          </a:xfrm>
        </p:spPr>
        <p:txBody>
          <a:bodyPr>
            <a:normAutofit/>
          </a:bodyPr>
          <a:lstStyle/>
          <a:p>
            <a:r>
              <a:rPr lang="en-US" sz="3200" b="1" dirty="0"/>
              <a:t>Overall Cost Summary</a:t>
            </a:r>
          </a:p>
        </p:txBody>
      </p:sp>
      <p:pic>
        <p:nvPicPr>
          <p:cNvPr id="10" name="Picture 9" descr="Table&#10;&#10;Description automatically generated">
            <a:extLst>
              <a:ext uri="{FF2B5EF4-FFF2-40B4-BE49-F238E27FC236}">
                <a16:creationId xmlns:a16="http://schemas.microsoft.com/office/drawing/2014/main" id="{01A79BF5-54AE-4937-9A3F-594D76AC6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26" y="1700213"/>
            <a:ext cx="8499348" cy="2359152"/>
          </a:xfrm>
          <a:prstGeom prst="rect">
            <a:avLst/>
          </a:prstGeom>
        </p:spPr>
      </p:pic>
    </p:spTree>
    <p:extLst>
      <p:ext uri="{BB962C8B-B14F-4D97-AF65-F5344CB8AC3E}">
        <p14:creationId xmlns:p14="http://schemas.microsoft.com/office/powerpoint/2010/main" val="339431428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083" y="6275840"/>
            <a:ext cx="3086100"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3" name="Picture 2">
            <a:extLst>
              <a:ext uri="{FF2B5EF4-FFF2-40B4-BE49-F238E27FC236}">
                <a16:creationId xmlns:a16="http://schemas.microsoft.com/office/drawing/2014/main" id="{E86DFEDC-4497-4B23-AB13-2C2CA8625779}"/>
              </a:ext>
            </a:extLst>
          </p:cNvPr>
          <p:cNvPicPr>
            <a:picLocks noChangeAspect="1"/>
          </p:cNvPicPr>
          <p:nvPr/>
        </p:nvPicPr>
        <p:blipFill>
          <a:blip r:embed="rId3"/>
          <a:stretch>
            <a:fillRect/>
          </a:stretch>
        </p:blipFill>
        <p:spPr>
          <a:xfrm>
            <a:off x="328613" y="841863"/>
            <a:ext cx="8484973" cy="5173175"/>
          </a:xfrm>
          <a:prstGeom prst="rect">
            <a:avLst/>
          </a:prstGeom>
        </p:spPr>
      </p:pic>
    </p:spTree>
    <p:extLst>
      <p:ext uri="{BB962C8B-B14F-4D97-AF65-F5344CB8AC3E}">
        <p14:creationId xmlns:p14="http://schemas.microsoft.com/office/powerpoint/2010/main" val="34543875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738" y="6218691"/>
            <a:ext cx="1185208"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4" name="Picture 3">
            <a:extLst>
              <a:ext uri="{FF2B5EF4-FFF2-40B4-BE49-F238E27FC236}">
                <a16:creationId xmlns:a16="http://schemas.microsoft.com/office/drawing/2014/main" id="{1347A196-91FC-458A-AE6C-84C9D401D8B5}"/>
              </a:ext>
            </a:extLst>
          </p:cNvPr>
          <p:cNvPicPr/>
          <p:nvPr/>
        </p:nvPicPr>
        <p:blipFill rotWithShape="1">
          <a:blip r:embed="rId3" cstate="print">
            <a:extLst>
              <a:ext uri="{28A0092B-C50C-407E-A947-70E740481C1C}">
                <a14:useLocalDpi xmlns:a14="http://schemas.microsoft.com/office/drawing/2010/main" val="0"/>
              </a:ext>
            </a:extLst>
          </a:blip>
          <a:srcRect l="16299" t="26214" r="36677" b="6091"/>
          <a:stretch/>
        </p:blipFill>
        <p:spPr bwMode="auto">
          <a:xfrm rot="16200000">
            <a:off x="2345998" y="-760087"/>
            <a:ext cx="4380579" cy="8415349"/>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15991209-7717-4AA8-94F1-4BA251317D69}"/>
              </a:ext>
            </a:extLst>
          </p:cNvPr>
          <p:cNvPicPr>
            <a:picLocks noChangeAspect="1"/>
          </p:cNvPicPr>
          <p:nvPr/>
        </p:nvPicPr>
        <p:blipFill>
          <a:blip r:embed="rId4"/>
          <a:stretch>
            <a:fillRect/>
          </a:stretch>
        </p:blipFill>
        <p:spPr>
          <a:xfrm>
            <a:off x="6902810" y="321542"/>
            <a:ext cx="1841152" cy="499915"/>
          </a:xfrm>
          <a:prstGeom prst="rect">
            <a:avLst/>
          </a:prstGeom>
        </p:spPr>
      </p:pic>
    </p:spTree>
    <p:extLst>
      <p:ext uri="{BB962C8B-B14F-4D97-AF65-F5344CB8AC3E}">
        <p14:creationId xmlns:p14="http://schemas.microsoft.com/office/powerpoint/2010/main" val="18191504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738" y="6218691"/>
            <a:ext cx="1185208" cy="365125"/>
          </a:xfrm>
          <a:prstGeom prst="rect">
            <a:avLst/>
          </a:prstGeom>
        </p:spPr>
        <p:txBody>
          <a:bodyPr tIns="914400" bIns="457200" anchor="ctr" anchorCtr="0"/>
          <a:lstStyle/>
          <a:p>
            <a:r>
              <a:rPr lang="en-US" dirty="0"/>
              <a:t>  </a:t>
            </a:r>
            <a:r>
              <a:rPr lang="en-US" sz="1400" dirty="0"/>
              <a:t>G|R|L|</a:t>
            </a:r>
            <a:r>
              <a:rPr lang="en-US" sz="1400" dirty="0">
                <a:solidFill>
                  <a:srgbClr val="FF0000"/>
                </a:solidFill>
              </a:rPr>
              <a:t>A</a:t>
            </a:r>
          </a:p>
          <a:p>
            <a:endParaRPr lang="en-US" dirty="0"/>
          </a:p>
        </p:txBody>
      </p:sp>
      <p:pic>
        <p:nvPicPr>
          <p:cNvPr id="2" name="Picture 1">
            <a:extLst>
              <a:ext uri="{FF2B5EF4-FFF2-40B4-BE49-F238E27FC236}">
                <a16:creationId xmlns:a16="http://schemas.microsoft.com/office/drawing/2014/main" id="{15991209-7717-4AA8-94F1-4BA251317D69}"/>
              </a:ext>
            </a:extLst>
          </p:cNvPr>
          <p:cNvPicPr>
            <a:picLocks noChangeAspect="1"/>
          </p:cNvPicPr>
          <p:nvPr/>
        </p:nvPicPr>
        <p:blipFill>
          <a:blip r:embed="rId3"/>
          <a:stretch>
            <a:fillRect/>
          </a:stretch>
        </p:blipFill>
        <p:spPr>
          <a:xfrm>
            <a:off x="6902810" y="321542"/>
            <a:ext cx="1841152" cy="499915"/>
          </a:xfrm>
          <a:prstGeom prst="rect">
            <a:avLst/>
          </a:prstGeom>
        </p:spPr>
      </p:pic>
      <p:pic>
        <p:nvPicPr>
          <p:cNvPr id="14" name="Picture 13">
            <a:extLst>
              <a:ext uri="{FF2B5EF4-FFF2-40B4-BE49-F238E27FC236}">
                <a16:creationId xmlns:a16="http://schemas.microsoft.com/office/drawing/2014/main" id="{21745E27-6F07-4367-BC2C-E76CF717321A}"/>
              </a:ext>
            </a:extLst>
          </p:cNvPr>
          <p:cNvPicPr>
            <a:picLocks noChangeAspect="1"/>
          </p:cNvPicPr>
          <p:nvPr/>
        </p:nvPicPr>
        <p:blipFill>
          <a:blip r:embed="rId4"/>
          <a:stretch>
            <a:fillRect/>
          </a:stretch>
        </p:blipFill>
        <p:spPr>
          <a:xfrm>
            <a:off x="1370946" y="821458"/>
            <a:ext cx="6061505" cy="5579796"/>
          </a:xfrm>
          <a:prstGeom prst="rect">
            <a:avLst/>
          </a:prstGeom>
        </p:spPr>
      </p:pic>
    </p:spTree>
    <p:extLst>
      <p:ext uri="{BB962C8B-B14F-4D97-AF65-F5344CB8AC3E}">
        <p14:creationId xmlns:p14="http://schemas.microsoft.com/office/powerpoint/2010/main" val="135012147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Ion</Template>
  <TotalTime>3214</TotalTime>
  <Words>4496</Words>
  <Application>Microsoft Office PowerPoint</Application>
  <PresentationFormat>On-screen Show (4:3)</PresentationFormat>
  <Paragraphs>1261</Paragraphs>
  <Slides>44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Calibri Light</vt:lpstr>
      <vt:lpstr>Symbol</vt:lpstr>
      <vt:lpstr>ZapfHumnst BT</vt:lpstr>
      <vt:lpstr>Office Theme</vt:lpstr>
      <vt:lpstr>1_Office Theme</vt:lpstr>
      <vt:lpstr>   SUMMARY OF   FACILITIES CONDITION ASSESSMENT OF TOWN BUILDINGS</vt:lpstr>
      <vt:lpstr>PowerPoint Presentation</vt:lpstr>
      <vt:lpstr>#1                                       Town Hall                                   8 Conway Street</vt:lpstr>
      <vt:lpstr>Immediate Projects</vt:lpstr>
      <vt:lpstr>Immediate Projects</vt:lpstr>
      <vt:lpstr>Overall Cost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Summary</vt:lpstr>
    </vt:vector>
  </TitlesOfParts>
  <Company>Gorman Richardson Architects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 George</dc:creator>
  <cp:lastModifiedBy>George Oneill</cp:lastModifiedBy>
  <cp:revision>260</cp:revision>
  <dcterms:created xsi:type="dcterms:W3CDTF">2017-01-17T14:49:53Z</dcterms:created>
  <dcterms:modified xsi:type="dcterms:W3CDTF">2021-02-13T14:10:19Z</dcterms:modified>
</cp:coreProperties>
</file>